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Lst>
  <p:notesMasterIdLst>
    <p:notesMasterId r:id="rId24"/>
  </p:notesMasterIdLst>
  <p:handoutMasterIdLst>
    <p:handoutMasterId r:id="rId25"/>
  </p:handoutMasterIdLst>
  <p:sldIdLst>
    <p:sldId id="278" r:id="rId2"/>
    <p:sldId id="268" r:id="rId3"/>
    <p:sldId id="284" r:id="rId4"/>
    <p:sldId id="323" r:id="rId5"/>
    <p:sldId id="324" r:id="rId6"/>
    <p:sldId id="327" r:id="rId7"/>
    <p:sldId id="326" r:id="rId8"/>
    <p:sldId id="325" r:id="rId9"/>
    <p:sldId id="302" r:id="rId10"/>
    <p:sldId id="316" r:id="rId11"/>
    <p:sldId id="317" r:id="rId12"/>
    <p:sldId id="321" r:id="rId13"/>
    <p:sldId id="331" r:id="rId14"/>
    <p:sldId id="328" r:id="rId15"/>
    <p:sldId id="329" r:id="rId16"/>
    <p:sldId id="333" r:id="rId17"/>
    <p:sldId id="335" r:id="rId18"/>
    <p:sldId id="336" r:id="rId19"/>
    <p:sldId id="337" r:id="rId20"/>
    <p:sldId id="338" r:id="rId21"/>
    <p:sldId id="332" r:id="rId22"/>
    <p:sldId id="320"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9B89A4-C768-48D2-8CFC-61B090536F79}">
          <p14:sldIdLst>
            <p14:sldId id="278"/>
            <p14:sldId id="268"/>
            <p14:sldId id="284"/>
            <p14:sldId id="323"/>
            <p14:sldId id="324"/>
            <p14:sldId id="327"/>
            <p14:sldId id="326"/>
            <p14:sldId id="325"/>
            <p14:sldId id="302"/>
            <p14:sldId id="316"/>
            <p14:sldId id="317"/>
            <p14:sldId id="321"/>
            <p14:sldId id="331"/>
            <p14:sldId id="328"/>
            <p14:sldId id="329"/>
            <p14:sldId id="333"/>
            <p14:sldId id="335"/>
            <p14:sldId id="336"/>
            <p14:sldId id="337"/>
            <p14:sldId id="338"/>
            <p14:sldId id="332"/>
            <p14:sldId id="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on, Jake" initials="L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5E4"/>
    <a:srgbClr val="4F8BC9"/>
    <a:srgbClr val="004785"/>
    <a:srgbClr val="003366"/>
    <a:srgbClr val="FFFFFF"/>
    <a:srgbClr val="004985"/>
    <a:srgbClr val="336699"/>
    <a:srgbClr val="3366CC"/>
    <a:srgbClr val="FF99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96265" autoAdjust="0"/>
  </p:normalViewPr>
  <p:slideViewPr>
    <p:cSldViewPr>
      <p:cViewPr varScale="1">
        <p:scale>
          <a:sx n="103" d="100"/>
          <a:sy n="103" d="100"/>
        </p:scale>
        <p:origin x="1284" y="11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49" d="100"/>
          <a:sy n="49" d="100"/>
        </p:scale>
        <p:origin x="2236"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810" cy="479733"/>
          </a:xfrm>
          <a:prstGeom prst="rect">
            <a:avLst/>
          </a:prstGeom>
        </p:spPr>
        <p:txBody>
          <a:bodyPr vert="horz" lIns="95046" tIns="47522" rIns="95046" bIns="47522" rtlCol="0"/>
          <a:lstStyle>
            <a:lvl1pPr algn="l">
              <a:defRPr sz="1200"/>
            </a:lvl1pPr>
          </a:lstStyle>
          <a:p>
            <a:endParaRPr lang="en-US" dirty="0"/>
          </a:p>
        </p:txBody>
      </p:sp>
      <p:sp>
        <p:nvSpPr>
          <p:cNvPr id="3" name="Date Placeholder 2"/>
          <p:cNvSpPr>
            <a:spLocks noGrp="1"/>
          </p:cNvSpPr>
          <p:nvPr>
            <p:ph type="dt" sz="quarter" idx="1"/>
          </p:nvPr>
        </p:nvSpPr>
        <p:spPr>
          <a:xfrm>
            <a:off x="4143740" y="0"/>
            <a:ext cx="3169810" cy="479733"/>
          </a:xfrm>
          <a:prstGeom prst="rect">
            <a:avLst/>
          </a:prstGeom>
        </p:spPr>
        <p:txBody>
          <a:bodyPr vert="horz" lIns="95046" tIns="47522" rIns="95046" bIns="47522" rtlCol="0"/>
          <a:lstStyle>
            <a:lvl1pPr algn="r">
              <a:defRPr sz="1200"/>
            </a:lvl1pPr>
          </a:lstStyle>
          <a:p>
            <a:fld id="{4A087B11-16F2-43F6-9A6D-878BF2142D27}" type="datetimeFigureOut">
              <a:rPr lang="en-US" smtClean="0"/>
              <a:t>2/18/2020</a:t>
            </a:fld>
            <a:endParaRPr lang="en-US" dirty="0"/>
          </a:p>
        </p:txBody>
      </p:sp>
      <p:sp>
        <p:nvSpPr>
          <p:cNvPr id="4" name="Footer Placeholder 3"/>
          <p:cNvSpPr>
            <a:spLocks noGrp="1"/>
          </p:cNvSpPr>
          <p:nvPr>
            <p:ph type="ftr" sz="quarter" idx="2"/>
          </p:nvPr>
        </p:nvSpPr>
        <p:spPr>
          <a:xfrm>
            <a:off x="3" y="9119832"/>
            <a:ext cx="3169810" cy="479733"/>
          </a:xfrm>
          <a:prstGeom prst="rect">
            <a:avLst/>
          </a:prstGeom>
        </p:spPr>
        <p:txBody>
          <a:bodyPr vert="horz" lIns="95046" tIns="47522" rIns="95046" bIns="475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740" y="9119832"/>
            <a:ext cx="3169810" cy="479733"/>
          </a:xfrm>
          <a:prstGeom prst="rect">
            <a:avLst/>
          </a:prstGeom>
        </p:spPr>
        <p:txBody>
          <a:bodyPr vert="horz" lIns="95046" tIns="47522" rIns="95046" bIns="47522" rtlCol="0" anchor="b"/>
          <a:lstStyle>
            <a:lvl1pPr algn="r">
              <a:defRPr sz="1200"/>
            </a:lvl1pPr>
          </a:lstStyle>
          <a:p>
            <a:fld id="{663F74BE-AD9E-46E9-B858-8032DBDBD9CE}" type="slidenum">
              <a:rPr lang="en-US" smtClean="0"/>
              <a:t>‹#›</a:t>
            </a:fld>
            <a:endParaRPr lang="en-US" dirty="0"/>
          </a:p>
        </p:txBody>
      </p:sp>
    </p:spTree>
    <p:extLst>
      <p:ext uri="{BB962C8B-B14F-4D97-AF65-F5344CB8AC3E}">
        <p14:creationId xmlns:p14="http://schemas.microsoft.com/office/powerpoint/2010/main" val="149538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997" tIns="48498" rIns="96997" bIns="48498" rtlCol="0"/>
          <a:lstStyle>
            <a:lvl1pPr algn="l">
              <a:defRPr sz="1200"/>
            </a:lvl1pPr>
          </a:lstStyle>
          <a:p>
            <a:endParaRPr lang="en-US" dirty="0"/>
          </a:p>
        </p:txBody>
      </p:sp>
      <p:sp>
        <p:nvSpPr>
          <p:cNvPr id="3" name="Date Placeholder 2"/>
          <p:cNvSpPr>
            <a:spLocks noGrp="1"/>
          </p:cNvSpPr>
          <p:nvPr>
            <p:ph type="dt" idx="1"/>
          </p:nvPr>
        </p:nvSpPr>
        <p:spPr>
          <a:xfrm>
            <a:off x="4143590" y="0"/>
            <a:ext cx="3169920" cy="480060"/>
          </a:xfrm>
          <a:prstGeom prst="rect">
            <a:avLst/>
          </a:prstGeom>
        </p:spPr>
        <p:txBody>
          <a:bodyPr vert="horz" lIns="96997" tIns="48498" rIns="96997" bIns="48498" rtlCol="0"/>
          <a:lstStyle>
            <a:lvl1pPr algn="r">
              <a:defRPr sz="1200"/>
            </a:lvl1pPr>
          </a:lstStyle>
          <a:p>
            <a:fld id="{39DB1126-88B7-4A91-A426-6C02643475B7}" type="datetimeFigureOut">
              <a:rPr lang="en-US" smtClean="0"/>
              <a:t>2/18/2020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997" tIns="48498" rIns="96997" bIns="48498" rtlCol="0" anchor="ctr"/>
          <a:lstStyle/>
          <a:p>
            <a:endParaRPr lang="en-US"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997" tIns="48498" rIns="96997" bIns="484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7"/>
            <a:ext cx="3169920" cy="480060"/>
          </a:xfrm>
          <a:prstGeom prst="rect">
            <a:avLst/>
          </a:prstGeom>
        </p:spPr>
        <p:txBody>
          <a:bodyPr vert="horz" lIns="96997" tIns="48498" rIns="96997" bIns="4849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7"/>
            <a:ext cx="3169920" cy="480060"/>
          </a:xfrm>
          <a:prstGeom prst="rect">
            <a:avLst/>
          </a:prstGeom>
        </p:spPr>
        <p:txBody>
          <a:bodyPr vert="horz" lIns="96997" tIns="48498" rIns="96997" bIns="48498" rtlCol="0" anchor="b"/>
          <a:lstStyle>
            <a:lvl1pPr algn="r">
              <a:defRPr sz="1200"/>
            </a:lvl1pPr>
          </a:lstStyle>
          <a:p>
            <a:fld id="{B484714F-8B3F-4DA6-8FF5-B6C464DA7CAE}" type="slidenum">
              <a:rPr lang="en-US" smtClean="0"/>
              <a:t>‹#›</a:t>
            </a:fld>
            <a:endParaRPr lang="en-US" dirty="0"/>
          </a:p>
        </p:txBody>
      </p:sp>
    </p:spTree>
    <p:extLst>
      <p:ext uri="{BB962C8B-B14F-4D97-AF65-F5344CB8AC3E}">
        <p14:creationId xmlns:p14="http://schemas.microsoft.com/office/powerpoint/2010/main" val="37045555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ln/>
        </p:spPr>
      </p:sp>
      <p:sp>
        <p:nvSpPr>
          <p:cNvPr id="194562" name="Rectangle 3"/>
          <p:cNvSpPr>
            <a:spLocks noGrp="1" noChangeArrowheads="1"/>
          </p:cNvSpPr>
          <p:nvPr>
            <p:ph type="body" idx="1"/>
          </p:nvPr>
        </p:nvSpPr>
        <p:spPr>
          <a:noFill/>
        </p:spPr>
        <p:txBody>
          <a:bodyPr/>
          <a:lstStyle/>
          <a:p>
            <a:endParaRPr lang="en-US" dirty="0" smtClean="0">
              <a:ea typeface="ＭＳ Ｐゴシック"/>
              <a:cs typeface="ＭＳ Ｐゴシック"/>
            </a:endParaRPr>
          </a:p>
        </p:txBody>
      </p:sp>
      <p:sp>
        <p:nvSpPr>
          <p:cNvPr id="2" name="Slide Number Placeholder 1"/>
          <p:cNvSpPr>
            <a:spLocks noGrp="1"/>
          </p:cNvSpPr>
          <p:nvPr>
            <p:ph type="sldNum" sz="quarter" idx="10"/>
          </p:nvPr>
        </p:nvSpPr>
        <p:spPr/>
        <p:txBody>
          <a:bodyPr/>
          <a:lstStyle/>
          <a:p>
            <a:fld id="{B484714F-8B3F-4DA6-8FF5-B6C464DA7CAE}" type="slidenum">
              <a:rPr lang="en-US" smtClean="0"/>
              <a:t>2</a:t>
            </a:fld>
            <a:endParaRPr lang="en-US" dirty="0"/>
          </a:p>
        </p:txBody>
      </p:sp>
    </p:spTree>
    <p:extLst>
      <p:ext uri="{BB962C8B-B14F-4D97-AF65-F5344CB8AC3E}">
        <p14:creationId xmlns:p14="http://schemas.microsoft.com/office/powerpoint/2010/main" val="249929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uli" panose="020B0604020202020204" charset="0"/>
              </a:rPr>
              <a:t>“Failure to become employed after release is a major factor contributing to the high rate of recidivism. Having a record of arrest, conviction or imprisonment functions as a significant barrier to employment since employers generally view ex-offenders as potentially untrustworthy workers and insurance companies usually designate ex-offenders as being “not bondable” for job honesty”</a:t>
            </a:r>
          </a:p>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16</a:t>
            </a:fld>
            <a:endParaRPr lang="en-US" dirty="0"/>
          </a:p>
        </p:txBody>
      </p:sp>
    </p:spTree>
    <p:extLst>
      <p:ext uri="{BB962C8B-B14F-4D97-AF65-F5344CB8AC3E}">
        <p14:creationId xmlns:p14="http://schemas.microsoft.com/office/powerpoint/2010/main" val="4114898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21</a:t>
            </a:fld>
            <a:endParaRPr lang="en-US" dirty="0"/>
          </a:p>
        </p:txBody>
      </p:sp>
    </p:spTree>
    <p:extLst>
      <p:ext uri="{BB962C8B-B14F-4D97-AF65-F5344CB8AC3E}">
        <p14:creationId xmlns:p14="http://schemas.microsoft.com/office/powerpoint/2010/main" val="961922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645A06-807E-4F2C-931C-E018A37BA5C1}" type="datetime1">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534035"/>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70FE5-E148-4E27-A37C-5B65153258B0}" type="datetime1">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7881525"/>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A9540-BC7C-49E1-93B6-8BC2566673B2}" type="datetime1">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0616169"/>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18188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30085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4C756-3798-4366-B03B-1785793537F6}" type="datetime1">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0049789"/>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139846-F6AA-4EA6-A203-23470342E2AA}" type="datetime1">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405508"/>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0D154-77B0-44E6-A4FE-B89B682388A9}" type="datetime1">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218923"/>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52A691-C0B7-41D6-B00A-C596E8C1CBFF}" type="datetime1">
              <a:rPr lang="en-US" smtClean="0"/>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0031580"/>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381E9F-CCFD-476D-83B8-D5E908FBBD58}" type="datetime1">
              <a:rPr lang="en-US" smtClean="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518674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9FBA863-3AB7-4809-9427-E9E632D0138B}" type="datetime1">
              <a:rPr lang="en-US" smtClean="0"/>
              <a:t>2/18/2020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C0112301-83A3-4C2D-B8DB-A26A3495992F}" type="slidenum">
              <a:rPr lang="en-US" smtClean="0"/>
              <a:t>‹#›</a:t>
            </a:fld>
            <a:endParaRPr lang="en-US" dirty="0"/>
          </a:p>
        </p:txBody>
      </p:sp>
    </p:spTree>
    <p:extLst>
      <p:ext uri="{BB962C8B-B14F-4D97-AF65-F5344CB8AC3E}">
        <p14:creationId xmlns:p14="http://schemas.microsoft.com/office/powerpoint/2010/main" val="262413825"/>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D251C-C2BC-41B5-81D7-89F6C62BB413}" type="datetime1">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4993880"/>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0F2F364-E09D-4145-9C0A-66D675801648}" type="datetime1">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35907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7C5E4"/>
            </a:gs>
            <a:gs pos="56000">
              <a:srgbClr val="FFFFFF"/>
            </a:gs>
            <a:gs pos="100000">
              <a:srgbClr val="4F8BC9"/>
            </a:gs>
          </a:gsLst>
          <a:lin ang="17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893E69-6431-48A5-B3CC-EF8D08F59D28}" type="datetime1">
              <a:rPr lang="en-US" smtClean="0"/>
              <a:t>2/18/2020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112301-83A3-4C2D-B8DB-A26A3495992F}" type="slidenum">
              <a:rPr lang="en-US" smtClean="0"/>
              <a:t>‹#›</a:t>
            </a:fld>
            <a:endParaRPr lang="en-US" dirty="0"/>
          </a:p>
        </p:txBody>
      </p:sp>
      <p:sp>
        <p:nvSpPr>
          <p:cNvPr id="7" name="Text Box 13"/>
          <p:cNvSpPr txBox="1">
            <a:spLocks noChangeArrowheads="1"/>
          </p:cNvSpPr>
          <p:nvPr userDrawn="1"/>
        </p:nvSpPr>
        <p:spPr bwMode="auto">
          <a:xfrm>
            <a:off x="8562975" y="646113"/>
            <a:ext cx="165100" cy="160337"/>
          </a:xfrm>
          <a:prstGeom prst="rect">
            <a:avLst/>
          </a:prstGeom>
          <a:solidFill>
            <a:schemeClr val="tx2"/>
          </a:solidFill>
          <a:ln>
            <a:noFill/>
          </a:ln>
          <a:extLst/>
        </p:spPr>
        <p:txBody>
          <a:bodyPr wrap="none" lIns="0" tIns="0" rIns="0" bIns="0" anchor="ctr" anchorCtr="1"/>
          <a:lstStyle>
            <a:lvl1pPr defTabSz="646113">
              <a:defRPr sz="900">
                <a:solidFill>
                  <a:schemeClr val="tx1"/>
                </a:solidFill>
                <a:latin typeface="Arial" charset="0"/>
                <a:ea typeface="ＭＳ Ｐゴシック" pitchFamily="1" charset="-128"/>
              </a:defRPr>
            </a:lvl1pPr>
            <a:lvl2pPr marL="742950" indent="-285750" defTabSz="646113">
              <a:defRPr sz="900">
                <a:solidFill>
                  <a:schemeClr val="tx1"/>
                </a:solidFill>
                <a:latin typeface="Arial" charset="0"/>
                <a:ea typeface="ＭＳ Ｐゴシック" pitchFamily="1" charset="-128"/>
              </a:defRPr>
            </a:lvl2pPr>
            <a:lvl3pPr marL="1143000" indent="-228600" defTabSz="646113">
              <a:defRPr sz="900">
                <a:solidFill>
                  <a:schemeClr val="tx1"/>
                </a:solidFill>
                <a:latin typeface="Arial" charset="0"/>
                <a:ea typeface="ＭＳ Ｐゴシック" pitchFamily="1" charset="-128"/>
              </a:defRPr>
            </a:lvl3pPr>
            <a:lvl4pPr marL="1600200" indent="-228600" defTabSz="646113">
              <a:defRPr sz="900">
                <a:solidFill>
                  <a:schemeClr val="tx1"/>
                </a:solidFill>
                <a:latin typeface="Arial" charset="0"/>
                <a:ea typeface="ＭＳ Ｐゴシック" pitchFamily="1" charset="-128"/>
              </a:defRPr>
            </a:lvl4pPr>
            <a:lvl5pPr marL="2057400" indent="-228600" defTabSz="646113">
              <a:defRPr sz="900">
                <a:solidFill>
                  <a:schemeClr val="tx1"/>
                </a:solidFill>
                <a:latin typeface="Arial" charset="0"/>
                <a:ea typeface="ＭＳ Ｐゴシック" pitchFamily="1" charset="-128"/>
              </a:defRPr>
            </a:lvl5pPr>
            <a:lvl6pPr marL="25146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6pPr>
            <a:lvl7pPr marL="29718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7pPr>
            <a:lvl8pPr marL="34290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8pPr>
            <a:lvl9pPr marL="38862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9pPr>
          </a:lstStyle>
          <a:p>
            <a:pPr algn="ctr" fontAlgn="base">
              <a:spcBef>
                <a:spcPct val="50000"/>
              </a:spcBef>
              <a:spcAft>
                <a:spcPct val="90000"/>
              </a:spcAft>
              <a:buClr>
                <a:srgbClr val="B2B2B2"/>
              </a:buClr>
              <a:buSzPct val="80000"/>
              <a:buFont typeface="Arial" charset="0"/>
              <a:buNone/>
              <a:defRPr/>
            </a:pPr>
            <a:fld id="{50F97E59-27B3-450E-A071-22255829C1B2}" type="slidenum">
              <a:rPr lang="en-US" sz="700" smtClean="0">
                <a:solidFill>
                  <a:srgbClr val="FFFFFF"/>
                </a:solidFill>
                <a:latin typeface="Franklin Gothic Medium" pitchFamily="34" charset="0"/>
              </a:rPr>
              <a:pPr algn="ctr" fontAlgn="base">
                <a:spcBef>
                  <a:spcPct val="50000"/>
                </a:spcBef>
                <a:spcAft>
                  <a:spcPct val="90000"/>
                </a:spcAft>
                <a:buClr>
                  <a:srgbClr val="B2B2B2"/>
                </a:buClr>
                <a:buSzPct val="80000"/>
                <a:buFont typeface="Arial" charset="0"/>
                <a:buNone/>
                <a:defRPr/>
              </a:pPr>
              <a:t>‹#›</a:t>
            </a:fld>
            <a:endParaRPr lang="en-US" sz="700" dirty="0">
              <a:solidFill>
                <a:srgbClr val="FFFFFF"/>
              </a:solidFill>
              <a:latin typeface="Franklin Gothic Medium" pitchFamily="34" charset="0"/>
            </a:endParaRPr>
          </a:p>
        </p:txBody>
      </p:sp>
      <p:sp>
        <p:nvSpPr>
          <p:cNvPr id="8" name="Line 12"/>
          <p:cNvSpPr>
            <a:spLocks noChangeShapeType="1"/>
          </p:cNvSpPr>
          <p:nvPr userDrawn="1"/>
        </p:nvSpPr>
        <p:spPr bwMode="auto">
          <a:xfrm>
            <a:off x="415925" y="806450"/>
            <a:ext cx="8312150" cy="0"/>
          </a:xfrm>
          <a:prstGeom prst="line">
            <a:avLst/>
          </a:prstGeom>
          <a:noFill/>
          <a:ln w="25400">
            <a:solidFill>
              <a:schemeClr val="tx2"/>
            </a:solidFill>
            <a:round/>
            <a:headEnd/>
            <a:tailEnd/>
          </a:ln>
          <a:extLst/>
        </p:spPr>
        <p:txBody>
          <a:bodyPr lIns="96661" tIns="48331" rIns="96661" bIns="48331"/>
          <a:lstStyle/>
          <a:p>
            <a:pPr eaLnBrk="0" fontAlgn="base" hangingPunct="0">
              <a:spcBef>
                <a:spcPct val="0"/>
              </a:spcBef>
              <a:spcAft>
                <a:spcPct val="50000"/>
              </a:spcAft>
              <a:buFont typeface="Arial" charset="0"/>
              <a:buNone/>
              <a:defRPr/>
            </a:pPr>
            <a:endParaRPr lang="en-US" sz="900" dirty="0">
              <a:solidFill>
                <a:srgbClr val="000000"/>
              </a:solidFill>
              <a:ea typeface="ＭＳ Ｐゴシック" pitchFamily="1" charset="-128"/>
            </a:endParaRPr>
          </a:p>
        </p:txBody>
      </p:sp>
    </p:spTree>
    <p:extLst>
      <p:ext uri="{BB962C8B-B14F-4D97-AF65-F5344CB8AC3E}">
        <p14:creationId xmlns:p14="http://schemas.microsoft.com/office/powerpoint/2010/main" val="267984040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688" r:id="rId12"/>
    <p:sldLayoutId id="2147483669" r:id="rId13"/>
  </p:sldLayoutIdLst>
  <p:transition spd="slow">
    <p:fade/>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hes.nh.gov/media/index.htm"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hyperlink" Target="mailto:WorkShare@nhes.nh.gov"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apprenticeshipnh.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WorkNowNH@nhes.nh.gov" TargetMode="External"/><Relationship Id="rId2" Type="http://schemas.openxmlformats.org/officeDocument/2006/relationships/hyperlink" Target="mailto:JobTrainingFund@nhes.nh.gov" TargetMode="External"/><Relationship Id="rId1" Type="http://schemas.openxmlformats.org/officeDocument/2006/relationships/slideLayout" Target="../slideLayouts/slideLayout2.xml"/><Relationship Id="rId4" Type="http://schemas.openxmlformats.org/officeDocument/2006/relationships/hyperlink" Target="mailto:Joshua.E.Kelly@nhes.nh.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5000">
              <a:srgbClr val="004785"/>
            </a:gs>
            <a:gs pos="50000">
              <a:srgbClr val="4F8BC9">
                <a:alpha val="80000"/>
                <a:lumMod val="100000"/>
              </a:srgbClr>
            </a:gs>
            <a:gs pos="85000">
              <a:srgbClr val="004785"/>
            </a:gs>
          </a:gsLst>
          <a:lin ang="17400000" scaled="0"/>
        </a:gra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228600" y="209550"/>
            <a:ext cx="8686800" cy="6438900"/>
          </a:xfrm>
          <a:prstGeom prst="rect">
            <a:avLst/>
          </a:prstGeom>
          <a:noFill/>
          <a:ln w="76200">
            <a:noFill/>
            <a:miter lim="800000"/>
            <a:headEnd/>
            <a:tailEnd/>
          </a:ln>
          <a:effectLst>
            <a:innerShdw blurRad="63500" dist="50800" dir="13500000">
              <a:prstClr val="black">
                <a:alpha val="50000"/>
              </a:prstClr>
            </a:innerShdw>
          </a:effectLst>
        </p:spPr>
        <p:txBody>
          <a:bodyPr wrap="none" anchor="ctr"/>
          <a:lstStyle/>
          <a:p>
            <a:pPr fontAlgn="base">
              <a:spcBef>
                <a:spcPct val="0"/>
              </a:spcBef>
              <a:spcAft>
                <a:spcPct val="0"/>
              </a:spcAft>
            </a:pPr>
            <a:endParaRPr lang="en-US" sz="1100" b="1" dirty="0">
              <a:solidFill>
                <a:srgbClr val="000000"/>
              </a:solidFill>
              <a:latin typeface="Arial" panose="020B0604020202020204" pitchFamily="34" charset="0"/>
              <a:cs typeface="Arial" panose="020B0604020202020204" pitchFamily="34" charset="0"/>
            </a:endParaRPr>
          </a:p>
          <a:p>
            <a:pPr algn="ctr" fontAlgn="base">
              <a:spcBef>
                <a:spcPct val="0"/>
              </a:spcBef>
              <a:spcAft>
                <a:spcPct val="0"/>
              </a:spcAft>
            </a:pPr>
            <a:endParaRPr lang="en-US" sz="1100" dirty="0">
              <a:solidFill>
                <a:srgbClr val="000000"/>
              </a:solidFill>
              <a:latin typeface="Arial" panose="020B0604020202020204" pitchFamily="34" charset="0"/>
              <a:cs typeface="Arial" panose="020B0604020202020204" pitchFamily="34" charset="0"/>
            </a:endParaRPr>
          </a:p>
          <a:p>
            <a:pPr algn="ctr" fontAlgn="base">
              <a:spcBef>
                <a:spcPct val="0"/>
              </a:spcBef>
              <a:spcAft>
                <a:spcPct val="0"/>
              </a:spcAft>
            </a:pPr>
            <a:endParaRPr lang="en-US" sz="2400" b="1" dirty="0">
              <a:solidFill>
                <a:srgbClr val="FFFFFF"/>
              </a:solidFill>
              <a:latin typeface="Arial" panose="020B0604020202020204" pitchFamily="34" charset="0"/>
              <a:cs typeface="Arial" panose="020B0604020202020204" pitchFamily="34" charset="0"/>
            </a:endParaRPr>
          </a:p>
        </p:txBody>
      </p:sp>
      <p:sp>
        <p:nvSpPr>
          <p:cNvPr id="9" name="Title 8"/>
          <p:cNvSpPr>
            <a:spLocks noGrp="1"/>
          </p:cNvSpPr>
          <p:nvPr>
            <p:ph type="ctrTitle"/>
          </p:nvPr>
        </p:nvSpPr>
        <p:spPr>
          <a:xfrm>
            <a:off x="0" y="1885347"/>
            <a:ext cx="9144000" cy="4286853"/>
          </a:xfrm>
        </p:spPr>
        <p:txBody>
          <a:bodyPr>
            <a:noAutofit/>
          </a:bodyPr>
          <a:lstStyle/>
          <a:p>
            <a:r>
              <a:rPr lang="en-US" sz="44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t>State of New Hampshire</a:t>
            </a:r>
            <a:r>
              <a:rPr lang="en-US" sz="48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t/>
            </a:r>
            <a:br>
              <a:rPr lang="en-US" sz="48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24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t> </a:t>
            </a:r>
            <a:r>
              <a:rPr lang="en-US" sz="48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t/>
            </a:r>
            <a:br>
              <a:rPr lang="en-US" sz="48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66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t>New Hampshire </a:t>
            </a:r>
            <a:br>
              <a:rPr lang="en-US" sz="66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66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t>Employment Security</a:t>
            </a:r>
            <a:r>
              <a:rPr lang="en-US" sz="4400" dirty="0" smtClean="0">
                <a:solidFill>
                  <a:schemeClr val="bg1"/>
                </a:solidFill>
                <a:latin typeface="Arial" panose="020B0604020202020204" pitchFamily="34" charset="0"/>
                <a:ea typeface="Segoe UI Black" panose="020B0A02040204020203" pitchFamily="34" charset="0"/>
                <a:cs typeface="Arial" panose="020B0604020202020204" pitchFamily="34" charset="0"/>
              </a:rPr>
              <a:t/>
            </a:r>
            <a:br>
              <a:rPr lang="en-US" sz="4400" dirty="0" smtClean="0">
                <a:solidFill>
                  <a:schemeClr val="bg1"/>
                </a:solidFill>
                <a:latin typeface="Arial" panose="020B0604020202020204" pitchFamily="34" charset="0"/>
                <a:ea typeface="Segoe UI Black" panose="020B0A02040204020203" pitchFamily="34" charset="0"/>
                <a:cs typeface="Arial" panose="020B0604020202020204" pitchFamily="34" charset="0"/>
              </a:rPr>
            </a:br>
            <a:r>
              <a:rPr lang="en-US" sz="24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t> </a:t>
            </a:r>
            <a:r>
              <a:rPr lang="en-US" sz="4400" dirty="0">
                <a:solidFill>
                  <a:schemeClr val="bg1"/>
                </a:solidFill>
                <a:latin typeface="Arial" panose="020B0604020202020204" pitchFamily="34" charset="0"/>
                <a:ea typeface="Segoe UI Black" panose="020B0A02040204020203" pitchFamily="34" charset="0"/>
                <a:cs typeface="Arial" panose="020B0604020202020204" pitchFamily="34" charset="0"/>
              </a:rPr>
              <a:t/>
            </a:r>
            <a:br>
              <a:rPr lang="en-US" sz="4400" dirty="0">
                <a:solidFill>
                  <a:schemeClr val="bg1"/>
                </a:solidFill>
                <a:latin typeface="Arial" panose="020B0604020202020204" pitchFamily="34" charset="0"/>
                <a:ea typeface="Segoe UI Black" panose="020B0A02040204020203" pitchFamily="34" charset="0"/>
                <a:cs typeface="Arial" panose="020B0604020202020204" pitchFamily="34" charset="0"/>
              </a:rPr>
            </a:br>
            <a:r>
              <a:rPr lang="en-US" sz="40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t>Granite State Jobs Act of 2019</a:t>
            </a:r>
            <a:br>
              <a:rPr lang="en-US" sz="40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4000" dirty="0" smtClean="0">
                <a:solidFill>
                  <a:schemeClr val="bg1"/>
                </a:solidFill>
                <a:latin typeface="Segoe UI Black" panose="020B0A02040204020203" pitchFamily="34" charset="0"/>
                <a:ea typeface="Segoe UI Black" panose="020B0A02040204020203" pitchFamily="34" charset="0"/>
                <a:cs typeface="Segoe UI" panose="020B0502040204020203" pitchFamily="34" charset="0"/>
              </a:rPr>
              <a:t>Employer Presentation</a:t>
            </a:r>
            <a:endParaRPr lang="en-US" sz="4000" dirty="0">
              <a:solidFill>
                <a:schemeClr val="bg1"/>
              </a:solidFill>
              <a:latin typeface="Segoe UI Black" panose="020B0A02040204020203" pitchFamily="34" charset="0"/>
              <a:ea typeface="Segoe UI Black" panose="020B0A02040204020203" pitchFamily="34" charset="0"/>
              <a:cs typeface="Segoe UI" panose="020B050204020402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79554"/>
            <a:ext cx="3267463" cy="120396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306324"/>
            <a:ext cx="1335127" cy="1350423"/>
          </a:xfrm>
          <a:prstGeom prst="rect">
            <a:avLst/>
          </a:prstGeom>
        </p:spPr>
      </p:pic>
    </p:spTree>
    <p:extLst>
      <p:ext uri="{BB962C8B-B14F-4D97-AF65-F5344CB8AC3E}">
        <p14:creationId xmlns:p14="http://schemas.microsoft.com/office/powerpoint/2010/main" val="288682770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sz="half" idx="4294967295"/>
          </p:nvPr>
        </p:nvSpPr>
        <p:spPr>
          <a:xfrm>
            <a:off x="381000" y="1600200"/>
            <a:ext cx="8046720" cy="3810000"/>
          </a:xfrm>
        </p:spPr>
        <p:txBody>
          <a:bodyPr>
            <a:noAutofit/>
          </a:bodyPr>
          <a:lstStyle/>
          <a:p>
            <a:pPr marL="0" indent="0">
              <a:lnSpc>
                <a:spcPct val="100000"/>
              </a:lnSpc>
              <a:spcAft>
                <a:spcPts val="600"/>
              </a:spcAft>
              <a:buClr>
                <a:srgbClr val="003366"/>
              </a:buClr>
              <a:buNone/>
            </a:pPr>
            <a:r>
              <a:rPr lang="en-US" sz="1700" b="1" dirty="0" smtClean="0">
                <a:solidFill>
                  <a:schemeClr val="tx1">
                    <a:lumMod val="95000"/>
                    <a:lumOff val="5000"/>
                  </a:schemeClr>
                </a:solidFill>
                <a:latin typeface="Century Gothic" panose="020B0502020202020204" pitchFamily="34" charset="0"/>
              </a:rPr>
              <a:t>WorkNowNH will </a:t>
            </a:r>
            <a:r>
              <a:rPr lang="en-US" sz="1700" b="1" dirty="0">
                <a:solidFill>
                  <a:schemeClr val="tx1">
                    <a:lumMod val="95000"/>
                    <a:lumOff val="5000"/>
                  </a:schemeClr>
                </a:solidFill>
                <a:latin typeface="Century Gothic" panose="020B0502020202020204" pitchFamily="34" charset="0"/>
              </a:rPr>
              <a:t>be administered </a:t>
            </a:r>
            <a:r>
              <a:rPr lang="en-US" sz="1700" b="1" dirty="0" smtClean="0">
                <a:solidFill>
                  <a:schemeClr val="tx1">
                    <a:lumMod val="95000"/>
                    <a:lumOff val="5000"/>
                  </a:schemeClr>
                </a:solidFill>
                <a:latin typeface="Century Gothic" panose="020B0502020202020204" pitchFamily="34" charset="0"/>
              </a:rPr>
              <a:t>by </a:t>
            </a:r>
            <a:r>
              <a:rPr lang="en-US" sz="1700" b="1" dirty="0">
                <a:solidFill>
                  <a:schemeClr val="tx1">
                    <a:lumMod val="95000"/>
                    <a:lumOff val="5000"/>
                  </a:schemeClr>
                </a:solidFill>
                <a:latin typeface="Century Gothic" panose="020B0502020202020204" pitchFamily="34" charset="0"/>
              </a:rPr>
              <a:t>New Hampshire Employment Security (NHES). </a:t>
            </a:r>
            <a:endParaRPr lang="en-US" sz="1700" b="1" dirty="0" smtClean="0">
              <a:solidFill>
                <a:schemeClr val="tx1">
                  <a:lumMod val="95000"/>
                  <a:lumOff val="5000"/>
                </a:schemeClr>
              </a:solidFill>
              <a:latin typeface="Century Gothic" panose="020B0502020202020204" pitchFamily="34" charset="0"/>
            </a:endParaRPr>
          </a:p>
          <a:p>
            <a:pPr marL="0" indent="0">
              <a:lnSpc>
                <a:spcPct val="100000"/>
              </a:lnSpc>
              <a:spcAft>
                <a:spcPts val="600"/>
              </a:spcAft>
              <a:buClr>
                <a:srgbClr val="003366"/>
              </a:buClr>
              <a:buNone/>
            </a:pPr>
            <a:r>
              <a:rPr lang="en-US" sz="1700" b="1" dirty="0" smtClean="0">
                <a:solidFill>
                  <a:schemeClr val="tx1">
                    <a:lumMod val="95000"/>
                    <a:lumOff val="5000"/>
                  </a:schemeClr>
                </a:solidFill>
                <a:latin typeface="Century Gothic" panose="020B0502020202020204" pitchFamily="34" charset="0"/>
              </a:rPr>
              <a:t>NHES </a:t>
            </a:r>
            <a:r>
              <a:rPr lang="en-US" sz="1700" b="1" dirty="0">
                <a:solidFill>
                  <a:schemeClr val="tx1">
                    <a:lumMod val="95000"/>
                    <a:lumOff val="5000"/>
                  </a:schemeClr>
                </a:solidFill>
                <a:latin typeface="Century Gothic" panose="020B0502020202020204" pitchFamily="34" charset="0"/>
              </a:rPr>
              <a:t>will provide assessments and case management </a:t>
            </a:r>
            <a:r>
              <a:rPr lang="en-US" sz="1700" b="1" dirty="0" smtClean="0">
                <a:solidFill>
                  <a:schemeClr val="tx1">
                    <a:lumMod val="95000"/>
                    <a:lumOff val="5000"/>
                  </a:schemeClr>
                </a:solidFill>
                <a:latin typeface="Century Gothic" panose="020B0502020202020204" pitchFamily="34" charset="0"/>
              </a:rPr>
              <a:t>services to include</a:t>
            </a:r>
            <a:r>
              <a:rPr lang="en-US" sz="1700" b="1" dirty="0">
                <a:solidFill>
                  <a:schemeClr val="tx1">
                    <a:lumMod val="95000"/>
                    <a:lumOff val="5000"/>
                  </a:schemeClr>
                </a:solidFill>
                <a:latin typeface="Century Gothic" panose="020B0502020202020204" pitchFamily="34" charset="0"/>
              </a:rPr>
              <a:t>:</a:t>
            </a:r>
          </a:p>
          <a:p>
            <a:pPr marL="283464" indent="-283464">
              <a:lnSpc>
                <a:spcPct val="100000"/>
              </a:lnSpc>
              <a:spcBef>
                <a:spcPts val="375"/>
              </a:spcBef>
              <a:spcAft>
                <a:spcPts val="600"/>
              </a:spcAft>
              <a:buClr>
                <a:schemeClr val="tx1"/>
              </a:buClr>
              <a:buFont typeface="Arial" panose="020B0604020202020204" pitchFamily="34" charset="0"/>
              <a:buChar char="•"/>
            </a:pPr>
            <a:r>
              <a:rPr lang="en-US" sz="1700" dirty="0" smtClean="0">
                <a:solidFill>
                  <a:schemeClr val="tx1">
                    <a:lumMod val="95000"/>
                    <a:lumOff val="5000"/>
                  </a:schemeClr>
                </a:solidFill>
                <a:latin typeface="Century Gothic" panose="020B0502020202020204" pitchFamily="34" charset="0"/>
              </a:rPr>
              <a:t>Intensive case management</a:t>
            </a:r>
          </a:p>
          <a:p>
            <a:pPr marL="283464" indent="-283464">
              <a:lnSpc>
                <a:spcPct val="100000"/>
              </a:lnSpc>
              <a:spcAft>
                <a:spcPts val="600"/>
              </a:spcAft>
              <a:buClr>
                <a:schemeClr val="tx1"/>
              </a:buClr>
              <a:buFont typeface="Arial" panose="020B0604020202020204" pitchFamily="34" charset="0"/>
              <a:buChar char="•"/>
            </a:pPr>
            <a:r>
              <a:rPr lang="en-US" sz="1700" dirty="0" smtClean="0">
                <a:solidFill>
                  <a:schemeClr val="tx1">
                    <a:lumMod val="95000"/>
                    <a:lumOff val="5000"/>
                  </a:schemeClr>
                </a:solidFill>
                <a:latin typeface="Century Gothic" panose="020B0502020202020204" pitchFamily="34" charset="0"/>
              </a:rPr>
              <a:t>Job </a:t>
            </a:r>
            <a:r>
              <a:rPr lang="en-US" sz="1700" dirty="0">
                <a:solidFill>
                  <a:schemeClr val="tx1">
                    <a:lumMod val="95000"/>
                    <a:lumOff val="5000"/>
                  </a:schemeClr>
                </a:solidFill>
                <a:latin typeface="Century Gothic" panose="020B0502020202020204" pitchFamily="34" charset="0"/>
              </a:rPr>
              <a:t>search and job readiness </a:t>
            </a:r>
            <a:r>
              <a:rPr lang="en-US" sz="1700" dirty="0" smtClean="0">
                <a:solidFill>
                  <a:schemeClr val="tx1">
                    <a:lumMod val="95000"/>
                    <a:lumOff val="5000"/>
                  </a:schemeClr>
                </a:solidFill>
                <a:latin typeface="Century Gothic" panose="020B0502020202020204" pitchFamily="34" charset="0"/>
              </a:rPr>
              <a:t>assistance</a:t>
            </a:r>
            <a:endParaRPr lang="en-US" sz="1700" dirty="0">
              <a:solidFill>
                <a:schemeClr val="tx1">
                  <a:lumMod val="95000"/>
                  <a:lumOff val="5000"/>
                </a:schemeClr>
              </a:solidFill>
              <a:latin typeface="Century Gothic" panose="020B0502020202020204" pitchFamily="34" charset="0"/>
            </a:endParaRPr>
          </a:p>
          <a:p>
            <a:pPr marL="283464" indent="-283464">
              <a:lnSpc>
                <a:spcPct val="100000"/>
              </a:lnSpc>
              <a:spcAft>
                <a:spcPts val="600"/>
              </a:spcAft>
              <a:buClr>
                <a:schemeClr val="tx1"/>
              </a:buClr>
              <a:buFont typeface="Arial" panose="020B0604020202020204" pitchFamily="34" charset="0"/>
              <a:buChar char="•"/>
            </a:pPr>
            <a:r>
              <a:rPr lang="en-US" sz="1700" dirty="0">
                <a:solidFill>
                  <a:schemeClr val="tx1">
                    <a:lumMod val="95000"/>
                    <a:lumOff val="5000"/>
                  </a:schemeClr>
                </a:solidFill>
                <a:latin typeface="Century Gothic" panose="020B0502020202020204" pitchFamily="34" charset="0"/>
              </a:rPr>
              <a:t>Referral services to education/training/apprenticeship </a:t>
            </a:r>
            <a:r>
              <a:rPr lang="en-US" sz="1700" dirty="0" smtClean="0">
                <a:solidFill>
                  <a:schemeClr val="tx1">
                    <a:lumMod val="95000"/>
                    <a:lumOff val="5000"/>
                  </a:schemeClr>
                </a:solidFill>
                <a:latin typeface="Century Gothic" panose="020B0502020202020204" pitchFamily="34" charset="0"/>
              </a:rPr>
              <a:t>programs </a:t>
            </a:r>
            <a:endParaRPr lang="en-US" sz="1700" dirty="0">
              <a:solidFill>
                <a:schemeClr val="tx1">
                  <a:lumMod val="95000"/>
                  <a:lumOff val="5000"/>
                </a:schemeClr>
              </a:solidFill>
              <a:latin typeface="Century Gothic" panose="020B0502020202020204" pitchFamily="34" charset="0"/>
            </a:endParaRPr>
          </a:p>
          <a:p>
            <a:pPr marL="283464" indent="-283464">
              <a:lnSpc>
                <a:spcPct val="100000"/>
              </a:lnSpc>
              <a:spcAft>
                <a:spcPts val="600"/>
              </a:spcAft>
              <a:buClr>
                <a:schemeClr val="tx1"/>
              </a:buClr>
              <a:buFont typeface="Arial" panose="020B0604020202020204" pitchFamily="34" charset="0"/>
              <a:buChar char="•"/>
            </a:pPr>
            <a:r>
              <a:rPr lang="en-US" sz="1700" dirty="0">
                <a:solidFill>
                  <a:schemeClr val="tx1">
                    <a:lumMod val="95000"/>
                    <a:lumOff val="5000"/>
                  </a:schemeClr>
                </a:solidFill>
                <a:latin typeface="Century Gothic" panose="020B0502020202020204" pitchFamily="34" charset="0"/>
              </a:rPr>
              <a:t>Referral to community services for those who are not work </a:t>
            </a:r>
            <a:r>
              <a:rPr lang="en-US" sz="1700" dirty="0" smtClean="0">
                <a:solidFill>
                  <a:schemeClr val="tx1">
                    <a:lumMod val="95000"/>
                    <a:lumOff val="5000"/>
                  </a:schemeClr>
                </a:solidFill>
                <a:latin typeface="Century Gothic" panose="020B0502020202020204" pitchFamily="34" charset="0"/>
              </a:rPr>
              <a:t>ready</a:t>
            </a:r>
          </a:p>
          <a:p>
            <a:pPr marL="283464" indent="-283464">
              <a:lnSpc>
                <a:spcPct val="100000"/>
              </a:lnSpc>
              <a:spcAft>
                <a:spcPts val="600"/>
              </a:spcAft>
              <a:buClr>
                <a:schemeClr val="tx1"/>
              </a:buClr>
              <a:buFont typeface="Arial" panose="020B0604020202020204" pitchFamily="34" charset="0"/>
              <a:buChar char="•"/>
            </a:pPr>
            <a:r>
              <a:rPr lang="en-US" sz="1700" dirty="0">
                <a:solidFill>
                  <a:schemeClr val="tx1">
                    <a:lumMod val="95000"/>
                    <a:lumOff val="5000"/>
                  </a:schemeClr>
                </a:solidFill>
                <a:latin typeface="Century Gothic" panose="020B0502020202020204" pitchFamily="34" charset="0"/>
              </a:rPr>
              <a:t>On-The-Job employment placement</a:t>
            </a:r>
          </a:p>
          <a:p>
            <a:pPr marL="283464" indent="-283464">
              <a:lnSpc>
                <a:spcPct val="100000"/>
              </a:lnSpc>
              <a:spcAft>
                <a:spcPts val="600"/>
              </a:spcAft>
              <a:buClr>
                <a:schemeClr val="tx1"/>
              </a:buClr>
              <a:buFont typeface="Arial" panose="020B0604020202020204" pitchFamily="34" charset="0"/>
              <a:buChar char="•"/>
            </a:pPr>
            <a:r>
              <a:rPr lang="en-US" sz="1700" dirty="0">
                <a:solidFill>
                  <a:schemeClr val="tx1">
                    <a:lumMod val="95000"/>
                    <a:lumOff val="5000"/>
                  </a:schemeClr>
                </a:solidFill>
                <a:latin typeface="Century Gothic" panose="020B0502020202020204" pitchFamily="34" charset="0"/>
              </a:rPr>
              <a:t>Direct job </a:t>
            </a:r>
            <a:r>
              <a:rPr lang="en-US" sz="1700" dirty="0" smtClean="0">
                <a:solidFill>
                  <a:schemeClr val="tx1">
                    <a:lumMod val="95000"/>
                    <a:lumOff val="5000"/>
                  </a:schemeClr>
                </a:solidFill>
                <a:latin typeface="Century Gothic" panose="020B0502020202020204" pitchFamily="34" charset="0"/>
              </a:rPr>
              <a:t>placement</a:t>
            </a:r>
          </a:p>
          <a:p>
            <a:pPr marL="283464" indent="-283464">
              <a:lnSpc>
                <a:spcPct val="100000"/>
              </a:lnSpc>
              <a:spcAft>
                <a:spcPts val="600"/>
              </a:spcAft>
              <a:buClr>
                <a:schemeClr val="tx1"/>
              </a:buClr>
              <a:buFont typeface="Arial" panose="020B0604020202020204" pitchFamily="34" charset="0"/>
              <a:buChar char="•"/>
            </a:pPr>
            <a:endParaRPr lang="en-US" sz="1700" dirty="0">
              <a:solidFill>
                <a:schemeClr val="tx1">
                  <a:lumMod val="95000"/>
                  <a:lumOff val="5000"/>
                </a:schemeClr>
              </a:solidFill>
              <a:latin typeface="Century Gothic" panose="020B0502020202020204" pitchFamily="34" charset="0"/>
            </a:endParaRPr>
          </a:p>
          <a:p>
            <a:pPr marL="283464" indent="-283464">
              <a:lnSpc>
                <a:spcPct val="100000"/>
              </a:lnSpc>
              <a:spcAft>
                <a:spcPts val="600"/>
              </a:spcAft>
              <a:buClr>
                <a:schemeClr val="tx1"/>
              </a:buClr>
              <a:buFont typeface="Arial" panose="020B0604020202020204" pitchFamily="34" charset="0"/>
              <a:buChar char="•"/>
            </a:pPr>
            <a:endParaRPr lang="en-US" sz="1700" dirty="0">
              <a:solidFill>
                <a:schemeClr val="tx1">
                  <a:lumMod val="95000"/>
                  <a:lumOff val="5000"/>
                </a:schemeClr>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z="1500" smtClean="0"/>
              <a:pPr/>
              <a:t>10</a:t>
            </a:fld>
            <a:endParaRPr lang="en-US" sz="15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1667"/>
          <a:stretch/>
        </p:blipFill>
        <p:spPr>
          <a:xfrm>
            <a:off x="457200" y="210339"/>
            <a:ext cx="6096000" cy="1389861"/>
          </a:xfrm>
          <a:prstGeom prst="rect">
            <a:avLst/>
          </a:prstGeom>
        </p:spPr>
      </p:pic>
      <p:sp>
        <p:nvSpPr>
          <p:cNvPr id="2" name="TextBox 1"/>
          <p:cNvSpPr txBox="1"/>
          <p:nvPr/>
        </p:nvSpPr>
        <p:spPr>
          <a:xfrm>
            <a:off x="533400" y="5638800"/>
            <a:ext cx="8077200" cy="646331"/>
          </a:xfrm>
          <a:prstGeom prst="rect">
            <a:avLst/>
          </a:prstGeom>
          <a:noFill/>
        </p:spPr>
        <p:txBody>
          <a:bodyPr wrap="square" rtlCol="0">
            <a:spAutoFit/>
          </a:bodyPr>
          <a:lstStyle/>
          <a:p>
            <a:pPr algn="ctr"/>
            <a:r>
              <a:rPr lang="en-US" b="1" i="1" dirty="0" smtClean="0">
                <a:solidFill>
                  <a:srgbClr val="FF0000"/>
                </a:solidFill>
                <a:latin typeface="Century Gothic" panose="020B0502020202020204" pitchFamily="34" charset="0"/>
              </a:rPr>
              <a:t>If you are interested in being added to our </a:t>
            </a:r>
            <a:r>
              <a:rPr lang="en-US" b="1" i="1" dirty="0" err="1" smtClean="0">
                <a:solidFill>
                  <a:srgbClr val="FF0000"/>
                </a:solidFill>
                <a:latin typeface="Century Gothic" panose="020B0502020202020204" pitchFamily="34" charset="0"/>
              </a:rPr>
              <a:t>WorkNowNH</a:t>
            </a:r>
            <a:r>
              <a:rPr lang="en-US" b="1" i="1" dirty="0" smtClean="0">
                <a:solidFill>
                  <a:srgbClr val="FF0000"/>
                </a:solidFill>
                <a:latin typeface="Century Gothic" panose="020B0502020202020204" pitchFamily="34" charset="0"/>
              </a:rPr>
              <a:t> employer list, please contact us at WorkNowNH@nhes.nh.gov</a:t>
            </a:r>
            <a:endParaRPr lang="en-US"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67127018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sz="half" idx="4294967295"/>
          </p:nvPr>
        </p:nvSpPr>
        <p:spPr>
          <a:xfrm>
            <a:off x="304800" y="2051050"/>
            <a:ext cx="8046720" cy="4121150"/>
          </a:xfrm>
        </p:spPr>
        <p:txBody>
          <a:bodyPr>
            <a:noAutofit/>
          </a:bodyPr>
          <a:lstStyle/>
          <a:p>
            <a:pPr marL="0" indent="0">
              <a:lnSpc>
                <a:spcPct val="100000"/>
              </a:lnSpc>
              <a:buClr>
                <a:schemeClr val="tx1"/>
              </a:buClr>
              <a:buNone/>
            </a:pPr>
            <a:r>
              <a:rPr lang="en-US" sz="2000" b="1" dirty="0" smtClean="0">
                <a:latin typeface="Century Gothic" panose="020B0502020202020204" pitchFamily="34" charset="0"/>
                <a:cs typeface="Arial" panose="020B0604020202020204" pitchFamily="34" charset="0"/>
              </a:rPr>
              <a:t>The </a:t>
            </a:r>
            <a:r>
              <a:rPr lang="en-US" sz="2000" b="1" dirty="0">
                <a:latin typeface="Century Gothic" panose="020B0502020202020204" pitchFamily="34" charset="0"/>
                <a:cs typeface="Arial" panose="020B0604020202020204" pitchFamily="34" charset="0"/>
              </a:rPr>
              <a:t>following employment supports services are </a:t>
            </a:r>
            <a:r>
              <a:rPr lang="en-US" sz="2000" b="1" dirty="0" smtClean="0">
                <a:latin typeface="Century Gothic" panose="020B0502020202020204" pitchFamily="34" charset="0"/>
                <a:cs typeface="Arial" panose="020B0604020202020204" pitchFamily="34" charset="0"/>
              </a:rPr>
              <a:t>available for </a:t>
            </a:r>
            <a:r>
              <a:rPr lang="en-US" sz="2000" b="1" dirty="0">
                <a:latin typeface="Century Gothic" panose="020B0502020202020204" pitchFamily="34" charset="0"/>
                <a:cs typeface="Arial" panose="020B0604020202020204" pitchFamily="34" charset="0"/>
              </a:rPr>
              <a:t>eligible participants: </a:t>
            </a:r>
          </a:p>
          <a:p>
            <a:pPr marL="283464" indent="-283464">
              <a:lnSpc>
                <a:spcPct val="100000"/>
              </a:lnSpc>
              <a:spcBef>
                <a:spcPts val="375"/>
              </a:spcBef>
              <a:spcAft>
                <a:spcPts val="600"/>
              </a:spcAft>
              <a:buClr>
                <a:schemeClr val="tx1"/>
              </a:buClr>
              <a:buFont typeface="Arial" panose="020B0604020202020204" pitchFamily="34" charset="0"/>
              <a:buChar char="•"/>
            </a:pPr>
            <a:r>
              <a:rPr lang="en-US" sz="2000" dirty="0">
                <a:latin typeface="Century Gothic" panose="020B0502020202020204" pitchFamily="34" charset="0"/>
                <a:cs typeface="Arial" panose="020B0604020202020204" pitchFamily="34" charset="0"/>
              </a:rPr>
              <a:t>$5,000 in tuition </a:t>
            </a:r>
            <a:r>
              <a:rPr lang="en-US" sz="2000" dirty="0" smtClean="0">
                <a:latin typeface="Century Gothic" panose="020B0502020202020204" pitchFamily="34" charset="0"/>
                <a:cs typeface="Arial" panose="020B0604020202020204" pitchFamily="34" charset="0"/>
              </a:rPr>
              <a:t>payments including </a:t>
            </a:r>
            <a:r>
              <a:rPr lang="en-US" sz="2000" dirty="0">
                <a:latin typeface="Century Gothic" panose="020B0502020202020204" pitchFamily="34" charset="0"/>
                <a:cs typeface="Arial" panose="020B0604020202020204" pitchFamily="34" charset="0"/>
              </a:rPr>
              <a:t>basic education </a:t>
            </a:r>
            <a:r>
              <a:rPr lang="en-US" sz="2000" dirty="0" smtClean="0">
                <a:latin typeface="Century Gothic" panose="020B0502020202020204" pitchFamily="34" charset="0"/>
                <a:cs typeface="Arial" panose="020B0604020202020204" pitchFamily="34" charset="0"/>
              </a:rPr>
              <a:t>costs</a:t>
            </a:r>
          </a:p>
          <a:p>
            <a:pPr marL="283464" indent="-283464">
              <a:lnSpc>
                <a:spcPct val="100000"/>
              </a:lnSpc>
              <a:spcBef>
                <a:spcPts val="375"/>
              </a:spcBef>
              <a:spcAft>
                <a:spcPts val="600"/>
              </a:spcAft>
              <a:buClr>
                <a:schemeClr val="tx1"/>
              </a:buClr>
            </a:pPr>
            <a:r>
              <a:rPr lang="en-US" sz="2000" dirty="0" smtClean="0">
                <a:latin typeface="Century Gothic" panose="020B0502020202020204" pitchFamily="34" charset="0"/>
                <a:cs typeface="Arial" panose="020B0604020202020204" pitchFamily="34" charset="0"/>
              </a:rPr>
              <a:t>$500 </a:t>
            </a:r>
            <a:r>
              <a:rPr lang="en-US" sz="2000" dirty="0">
                <a:latin typeface="Century Gothic" panose="020B0502020202020204" pitchFamily="34" charset="0"/>
                <a:cs typeface="Arial" panose="020B0604020202020204" pitchFamily="34" charset="0"/>
              </a:rPr>
              <a:t>for </a:t>
            </a:r>
            <a:r>
              <a:rPr lang="en-US" sz="2000" dirty="0" smtClean="0">
                <a:latin typeface="Century Gothic" panose="020B0502020202020204" pitchFamily="34" charset="0"/>
                <a:cs typeface="Arial" panose="020B0604020202020204" pitchFamily="34" charset="0"/>
              </a:rPr>
              <a:t>books, fees and supplies</a:t>
            </a:r>
            <a:endParaRPr lang="en-US" sz="2000" dirty="0">
              <a:latin typeface="Century Gothic" panose="020B0502020202020204" pitchFamily="34" charset="0"/>
              <a:cs typeface="Arial" panose="020B0604020202020204" pitchFamily="34" charset="0"/>
            </a:endParaRPr>
          </a:p>
          <a:p>
            <a:pPr marL="283464" indent="-283464">
              <a:lnSpc>
                <a:spcPct val="100000"/>
              </a:lnSpc>
              <a:spcAft>
                <a:spcPts val="600"/>
              </a:spcAft>
              <a:buClr>
                <a:schemeClr val="tx1"/>
              </a:buClr>
              <a:buFont typeface="Arial" panose="020B0604020202020204" pitchFamily="34" charset="0"/>
              <a:buChar char="•"/>
            </a:pPr>
            <a:r>
              <a:rPr lang="en-US" sz="2000" dirty="0" smtClean="0">
                <a:latin typeface="Century Gothic" panose="020B0502020202020204" pitchFamily="34" charset="0"/>
                <a:cs typeface="Arial" panose="020B0604020202020204" pitchFamily="34" charset="0"/>
              </a:rPr>
              <a:t>$</a:t>
            </a:r>
            <a:r>
              <a:rPr lang="en-US" sz="2000" dirty="0">
                <a:latin typeface="Century Gothic" panose="020B0502020202020204" pitchFamily="34" charset="0"/>
                <a:cs typeface="Arial" panose="020B0604020202020204" pitchFamily="34" charset="0"/>
              </a:rPr>
              <a:t>160 a month for </a:t>
            </a:r>
            <a:r>
              <a:rPr lang="en-US" sz="2000" dirty="0" smtClean="0">
                <a:latin typeface="Century Gothic" panose="020B0502020202020204" pitchFamily="34" charset="0"/>
                <a:cs typeface="Arial" panose="020B0604020202020204" pitchFamily="34" charset="0"/>
              </a:rPr>
              <a:t>travel </a:t>
            </a:r>
            <a:r>
              <a:rPr lang="en-US" sz="2000" dirty="0">
                <a:latin typeface="Century Gothic" panose="020B0502020202020204" pitchFamily="34" charset="0"/>
                <a:cs typeface="Arial" panose="020B0604020202020204" pitchFamily="34" charset="0"/>
              </a:rPr>
              <a:t>reimbursement up to </a:t>
            </a:r>
            <a:r>
              <a:rPr lang="en-US" sz="2000" dirty="0" smtClean="0">
                <a:latin typeface="Century Gothic" panose="020B0502020202020204" pitchFamily="34" charset="0"/>
                <a:cs typeface="Arial" panose="020B0604020202020204" pitchFamily="34" charset="0"/>
              </a:rPr>
              <a:t>3 months; </a:t>
            </a:r>
            <a:br>
              <a:rPr lang="en-US" sz="2000" dirty="0" smtClean="0">
                <a:latin typeface="Century Gothic" panose="020B0502020202020204" pitchFamily="34" charset="0"/>
                <a:cs typeface="Arial" panose="020B0604020202020204" pitchFamily="34" charset="0"/>
              </a:rPr>
            </a:br>
            <a:r>
              <a:rPr lang="en-US" sz="2000" dirty="0" smtClean="0">
                <a:latin typeface="Century Gothic" panose="020B0502020202020204" pitchFamily="34" charset="0"/>
                <a:cs typeface="Arial" panose="020B0604020202020204" pitchFamily="34" charset="0"/>
              </a:rPr>
              <a:t>1 additional month of reimbursement is available, if the participant is in approved training</a:t>
            </a:r>
            <a:endParaRPr lang="en-US" sz="2000" dirty="0">
              <a:latin typeface="Century Gothic" panose="020B0502020202020204" pitchFamily="34" charset="0"/>
              <a:cs typeface="Arial" panose="020B0604020202020204" pitchFamily="34" charset="0"/>
            </a:endParaRPr>
          </a:p>
          <a:p>
            <a:pPr marL="283464" indent="-283464">
              <a:lnSpc>
                <a:spcPct val="100000"/>
              </a:lnSpc>
              <a:spcAft>
                <a:spcPts val="600"/>
              </a:spcAft>
              <a:buClr>
                <a:schemeClr val="tx1"/>
              </a:buClr>
              <a:buFont typeface="Arial" panose="020B0604020202020204" pitchFamily="34" charset="0"/>
              <a:buChar char="•"/>
            </a:pPr>
            <a:r>
              <a:rPr lang="en-US" sz="2000" dirty="0" smtClean="0">
                <a:latin typeface="Century Gothic" panose="020B0502020202020204" pitchFamily="34" charset="0"/>
                <a:cs typeface="Arial" panose="020B0604020202020204" pitchFamily="34" charset="0"/>
              </a:rPr>
              <a:t>$</a:t>
            </a:r>
            <a:r>
              <a:rPr lang="en-US" sz="2000" dirty="0">
                <a:latin typeface="Century Gothic" panose="020B0502020202020204" pitchFamily="34" charset="0"/>
                <a:cs typeface="Arial" panose="020B0604020202020204" pitchFamily="34" charset="0"/>
              </a:rPr>
              <a:t>100 for child care registration fees</a:t>
            </a:r>
          </a:p>
          <a:p>
            <a:pPr marL="283464" indent="-283464">
              <a:lnSpc>
                <a:spcPct val="100000"/>
              </a:lnSpc>
              <a:spcAft>
                <a:spcPts val="600"/>
              </a:spcAft>
              <a:buClr>
                <a:schemeClr val="tx1"/>
              </a:buClr>
              <a:buFont typeface="Arial" panose="020B0604020202020204" pitchFamily="34" charset="0"/>
              <a:buChar char="•"/>
            </a:pPr>
            <a:r>
              <a:rPr lang="en-US" sz="2000" dirty="0" smtClean="0">
                <a:latin typeface="Century Gothic" panose="020B0502020202020204" pitchFamily="34" charset="0"/>
                <a:cs typeface="Arial" panose="020B0604020202020204" pitchFamily="34" charset="0"/>
              </a:rPr>
              <a:t>Up </a:t>
            </a:r>
            <a:r>
              <a:rPr lang="en-US" sz="2000" dirty="0">
                <a:latin typeface="Century Gothic" panose="020B0502020202020204" pitchFamily="34" charset="0"/>
                <a:cs typeface="Arial" panose="020B0604020202020204" pitchFamily="34" charset="0"/>
              </a:rPr>
              <a:t>to </a:t>
            </a:r>
            <a:r>
              <a:rPr lang="en-US" sz="2000" dirty="0" smtClean="0">
                <a:latin typeface="Century Gothic" panose="020B0502020202020204" pitchFamily="34" charset="0"/>
                <a:cs typeface="Arial" panose="020B0604020202020204" pitchFamily="34" charset="0"/>
              </a:rPr>
              <a:t>$5,000 </a:t>
            </a:r>
            <a:r>
              <a:rPr lang="en-US" sz="2000" dirty="0">
                <a:latin typeface="Century Gothic" panose="020B0502020202020204" pitchFamily="34" charset="0"/>
                <a:cs typeface="Arial" panose="020B0604020202020204" pitchFamily="34" charset="0"/>
              </a:rPr>
              <a:t>reimbursement </a:t>
            </a:r>
            <a:r>
              <a:rPr lang="en-US" sz="2000" dirty="0" smtClean="0">
                <a:latin typeface="Century Gothic" panose="020B0502020202020204" pitchFamily="34" charset="0"/>
                <a:cs typeface="Arial" panose="020B0604020202020204" pitchFamily="34" charset="0"/>
              </a:rPr>
              <a:t>for a period not to exceed six months to entities hiring through an On-The-Job Training (OJT) opportunities contract</a:t>
            </a:r>
            <a:endParaRPr lang="en-US" sz="2000" dirty="0">
              <a:latin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z="1500" smtClean="0"/>
              <a:pPr/>
              <a:t>11</a:t>
            </a:fld>
            <a:endParaRPr lang="en-US" sz="15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1667"/>
          <a:stretch/>
        </p:blipFill>
        <p:spPr>
          <a:xfrm>
            <a:off x="457200" y="304800"/>
            <a:ext cx="6096000" cy="1295400"/>
          </a:xfrm>
          <a:prstGeom prst="rect">
            <a:avLst/>
          </a:prstGeom>
        </p:spPr>
      </p:pic>
    </p:spTree>
    <p:extLst>
      <p:ext uri="{BB962C8B-B14F-4D97-AF65-F5344CB8AC3E}">
        <p14:creationId xmlns:p14="http://schemas.microsoft.com/office/powerpoint/2010/main" val="9273719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82"/>
            <a:ext cx="8001000" cy="954018"/>
          </a:xfrm>
        </p:spPr>
        <p:txBody>
          <a:bodyPr lIns="0" anchor="t" anchorCtr="0">
            <a:noAutofit/>
          </a:bodyPr>
          <a:lstStyle/>
          <a:p>
            <a:r>
              <a:rPr lang="en-US" sz="4800" dirty="0" smtClean="0">
                <a:latin typeface="Segoe UI Black" panose="020B0A02040204020203" pitchFamily="34" charset="0"/>
                <a:ea typeface="Segoe UI Black" panose="020B0A02040204020203" pitchFamily="34" charset="0"/>
                <a:cs typeface="Arial" panose="020B0604020202020204" pitchFamily="34" charset="0"/>
              </a:rPr>
              <a:t>Reentry Program</a:t>
            </a:r>
            <a:endParaRPr lang="en-US" sz="4800" dirty="0">
              <a:latin typeface="Segoe UI Black" panose="020B0A02040204020203" pitchFamily="34" charset="0"/>
              <a:ea typeface="Segoe UI Black" panose="020B0A02040204020203" pitchFamily="34" charset="0"/>
              <a:cs typeface="Arial" panose="020B0604020202020204" pitchFamily="34" charset="0"/>
            </a:endParaRPr>
          </a:p>
        </p:txBody>
      </p:sp>
      <p:sp>
        <p:nvSpPr>
          <p:cNvPr id="3" name="Content Placeholder 2"/>
          <p:cNvSpPr>
            <a:spLocks noGrp="1"/>
          </p:cNvSpPr>
          <p:nvPr>
            <p:ph idx="1"/>
          </p:nvPr>
        </p:nvSpPr>
        <p:spPr>
          <a:xfrm>
            <a:off x="457200" y="1295400"/>
            <a:ext cx="8046720" cy="3657600"/>
          </a:xfrm>
        </p:spPr>
        <p:txBody>
          <a:bodyPr>
            <a:normAutofit/>
          </a:bodyPr>
          <a:lstStyle/>
          <a:p>
            <a:pPr marL="0" indent="0">
              <a:lnSpc>
                <a:spcPct val="100000"/>
              </a:lnSpc>
              <a:spcAft>
                <a:spcPts val="600"/>
              </a:spcAft>
              <a:buNone/>
            </a:pPr>
            <a:r>
              <a:rPr lang="en-US" sz="2000" dirty="0">
                <a:latin typeface="Century Gothic" panose="020B0502020202020204" pitchFamily="34" charset="0"/>
              </a:rPr>
              <a:t>NHES developed a program in </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2000" dirty="0" smtClean="0">
                <a:latin typeface="Century Gothic" panose="020B0502020202020204" pitchFamily="34" charset="0"/>
              </a:rPr>
              <a:t>cooperation </a:t>
            </a:r>
            <a:r>
              <a:rPr lang="en-US" sz="2000" dirty="0">
                <a:latin typeface="Century Gothic" panose="020B0502020202020204" pitchFamily="34" charset="0"/>
              </a:rPr>
              <a:t>with the </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2000" dirty="0" smtClean="0">
                <a:latin typeface="Century Gothic" panose="020B0502020202020204" pitchFamily="34" charset="0"/>
              </a:rPr>
              <a:t>Department </a:t>
            </a:r>
            <a:r>
              <a:rPr lang="en-US" sz="2000" dirty="0">
                <a:latin typeface="Century Gothic" panose="020B0502020202020204" pitchFamily="34" charset="0"/>
              </a:rPr>
              <a:t>of </a:t>
            </a:r>
            <a:r>
              <a:rPr lang="en-US" sz="2000" dirty="0" smtClean="0">
                <a:latin typeface="Century Gothic" panose="020B0502020202020204" pitchFamily="34" charset="0"/>
              </a:rPr>
              <a:t>Corrections.</a:t>
            </a:r>
          </a:p>
          <a:p>
            <a:pPr>
              <a:lnSpc>
                <a:spcPct val="100000"/>
              </a:lnSpc>
              <a:spcAft>
                <a:spcPts val="600"/>
              </a:spcAft>
            </a:pPr>
            <a:r>
              <a:rPr lang="en-US" sz="2000" dirty="0">
                <a:solidFill>
                  <a:schemeClr val="tx1"/>
                </a:solidFill>
                <a:latin typeface="Century Gothic" panose="020B0502020202020204" pitchFamily="34" charset="0"/>
              </a:rPr>
              <a:t>Behind the Wall </a:t>
            </a:r>
          </a:p>
          <a:p>
            <a:pPr>
              <a:lnSpc>
                <a:spcPct val="100000"/>
              </a:lnSpc>
              <a:spcAft>
                <a:spcPts val="600"/>
              </a:spcAft>
            </a:pPr>
            <a:r>
              <a:rPr lang="en-US" sz="2000" dirty="0">
                <a:solidFill>
                  <a:schemeClr val="tx1"/>
                </a:solidFill>
                <a:latin typeface="Century Gothic" panose="020B0502020202020204" pitchFamily="34" charset="0"/>
              </a:rPr>
              <a:t>Underserved population</a:t>
            </a:r>
          </a:p>
          <a:p>
            <a:pPr>
              <a:lnSpc>
                <a:spcPct val="100000"/>
              </a:lnSpc>
              <a:spcAft>
                <a:spcPts val="600"/>
              </a:spcAft>
            </a:pPr>
            <a:r>
              <a:rPr lang="en-US" sz="2000" dirty="0" smtClean="0">
                <a:solidFill>
                  <a:schemeClr val="tx1"/>
                </a:solidFill>
                <a:latin typeface="Century Gothic" panose="020B0502020202020204" pitchFamily="34" charset="0"/>
              </a:rPr>
              <a:t>6 - 12 </a:t>
            </a:r>
            <a:r>
              <a:rPr lang="en-US" sz="2000" dirty="0">
                <a:solidFill>
                  <a:schemeClr val="tx1"/>
                </a:solidFill>
                <a:latin typeface="Century Gothic" panose="020B0502020202020204" pitchFamily="34" charset="0"/>
              </a:rPr>
              <a:t>months prior to release</a:t>
            </a:r>
          </a:p>
          <a:p>
            <a:pPr>
              <a:lnSpc>
                <a:spcPct val="100000"/>
              </a:lnSpc>
              <a:spcAft>
                <a:spcPts val="600"/>
              </a:spcAft>
            </a:pPr>
            <a:r>
              <a:rPr lang="en-US" sz="2000" dirty="0">
                <a:solidFill>
                  <a:schemeClr val="tx1"/>
                </a:solidFill>
                <a:latin typeface="Century Gothic" panose="020B0502020202020204" pitchFamily="34" charset="0"/>
              </a:rPr>
              <a:t>Services continue after </a:t>
            </a:r>
            <a:r>
              <a:rPr lang="en-US" sz="2000" dirty="0" smtClean="0">
                <a:solidFill>
                  <a:schemeClr val="tx1"/>
                </a:solidFill>
                <a:latin typeface="Century Gothic" panose="020B0502020202020204" pitchFamily="34" charset="0"/>
              </a:rPr>
              <a:t>release</a:t>
            </a:r>
            <a:endParaRPr lang="en-US" sz="2000" dirty="0">
              <a:solidFill>
                <a:schemeClr val="tx1"/>
              </a:solidFill>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12</a:t>
            </a:fld>
            <a:endParaRPr lang="en-US" sz="15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763" r="41600" b="21758"/>
          <a:stretch/>
        </p:blipFill>
        <p:spPr>
          <a:xfrm>
            <a:off x="4648200" y="0"/>
            <a:ext cx="4479962" cy="6858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5721" t="44337" r="21135" b="35668"/>
          <a:stretch/>
        </p:blipFill>
        <p:spPr>
          <a:xfrm>
            <a:off x="5715000" y="-18329"/>
            <a:ext cx="948307" cy="1090553"/>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2151" t="44336" r="-1211" b="34797"/>
          <a:stretch/>
        </p:blipFill>
        <p:spPr>
          <a:xfrm>
            <a:off x="5897357" y="354500"/>
            <a:ext cx="3383943" cy="28007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6224" t="52140" r="59238" b="27759"/>
          <a:stretch/>
        </p:blipFill>
        <p:spPr>
          <a:xfrm>
            <a:off x="6901376" y="2470369"/>
            <a:ext cx="1641790" cy="1728202"/>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88723" t="66939" r="2076" b="10459"/>
          <a:stretch/>
        </p:blipFill>
        <p:spPr>
          <a:xfrm>
            <a:off x="4771016" y="2953653"/>
            <a:ext cx="2148243" cy="3989591"/>
          </a:xfrm>
          <a:prstGeom prst="rect">
            <a:avLst/>
          </a:prstGeom>
        </p:spPr>
      </p:pic>
    </p:spTree>
    <p:extLst>
      <p:ext uri="{BB962C8B-B14F-4D97-AF65-F5344CB8AC3E}">
        <p14:creationId xmlns:p14="http://schemas.microsoft.com/office/powerpoint/2010/main" val="188319197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 y="1295400"/>
            <a:ext cx="8046720" cy="4800600"/>
          </a:xfrm>
        </p:spPr>
        <p:txBody>
          <a:bodyPr>
            <a:noAutofit/>
          </a:bodyPr>
          <a:lstStyle/>
          <a:p>
            <a:pPr marL="283464" indent="-283464">
              <a:lnSpc>
                <a:spcPct val="100000"/>
              </a:lnSpc>
              <a:spcAft>
                <a:spcPts val="600"/>
              </a:spcAft>
            </a:pPr>
            <a:r>
              <a:rPr lang="en-US" sz="2000" dirty="0">
                <a:latin typeface="Century Gothic" panose="020B0502020202020204" pitchFamily="34" charset="0"/>
              </a:rPr>
              <a:t>Provides services to those currently in federal, state or county correctional facilities who are soon to be </a:t>
            </a:r>
            <a:r>
              <a:rPr lang="en-US" sz="2000" dirty="0" smtClean="0">
                <a:latin typeface="Century Gothic" panose="020B0502020202020204" pitchFamily="34" charset="0"/>
              </a:rPr>
              <a:t>released.</a:t>
            </a:r>
            <a:endParaRPr lang="en-US" sz="2000" dirty="0">
              <a:latin typeface="Century Gothic" panose="020B0502020202020204" pitchFamily="34" charset="0"/>
            </a:endParaRPr>
          </a:p>
          <a:p>
            <a:pPr marL="283464" indent="-283464">
              <a:lnSpc>
                <a:spcPct val="100000"/>
              </a:lnSpc>
              <a:spcAft>
                <a:spcPts val="600"/>
              </a:spcAft>
            </a:pPr>
            <a:r>
              <a:rPr lang="en-US" sz="2000" dirty="0">
                <a:latin typeface="Century Gothic" panose="020B0502020202020204" pitchFamily="34" charset="0"/>
              </a:rPr>
              <a:t>Services will include a series of workshops to be conducted and one-on-one assistance provided for resume assistance and barrier </a:t>
            </a:r>
            <a:r>
              <a:rPr lang="en-US" sz="2000" dirty="0" smtClean="0">
                <a:latin typeface="Century Gothic" panose="020B0502020202020204" pitchFamily="34" charset="0"/>
              </a:rPr>
              <a:t>resolution.</a:t>
            </a:r>
            <a:endParaRPr lang="en-US" sz="2000" dirty="0">
              <a:latin typeface="Century Gothic" panose="020B0502020202020204" pitchFamily="34" charset="0"/>
            </a:endParaRPr>
          </a:p>
          <a:p>
            <a:pPr marL="283464" indent="-283464">
              <a:lnSpc>
                <a:spcPct val="100000"/>
              </a:lnSpc>
              <a:spcAft>
                <a:spcPts val="600"/>
              </a:spcAft>
            </a:pPr>
            <a:r>
              <a:rPr lang="en-US" sz="2000" dirty="0">
                <a:latin typeface="Century Gothic" panose="020B0502020202020204" pitchFamily="34" charset="0"/>
              </a:rPr>
              <a:t>NHES with the support </a:t>
            </a:r>
            <a:r>
              <a:rPr lang="en-US" sz="2000" dirty="0" smtClean="0">
                <a:latin typeface="Century Gothic" panose="020B0502020202020204" pitchFamily="34" charset="0"/>
              </a:rPr>
              <a:t>of </a:t>
            </a:r>
            <a:r>
              <a:rPr lang="en-US" sz="2000" dirty="0">
                <a:latin typeface="Century Gothic" panose="020B0502020202020204" pitchFamily="34" charset="0"/>
              </a:rPr>
              <a:t>employers will conduct mock interviews as well as recruiting events or job fairs within the correctional </a:t>
            </a:r>
            <a:r>
              <a:rPr lang="en-US" sz="2000" dirty="0" smtClean="0">
                <a:latin typeface="Century Gothic" panose="020B0502020202020204" pitchFamily="34" charset="0"/>
              </a:rPr>
              <a:t>facilities.</a:t>
            </a:r>
            <a:endParaRPr lang="en-US" sz="2000" dirty="0">
              <a:latin typeface="Century Gothic" panose="020B0502020202020204" pitchFamily="34" charset="0"/>
            </a:endParaRPr>
          </a:p>
          <a:p>
            <a:pPr marL="283464" indent="-283464">
              <a:lnSpc>
                <a:spcPct val="100000"/>
              </a:lnSpc>
              <a:spcAft>
                <a:spcPts val="600"/>
              </a:spcAft>
            </a:pPr>
            <a:r>
              <a:rPr lang="en-US" sz="2000" dirty="0">
                <a:latin typeface="Century Gothic" panose="020B0502020202020204" pitchFamily="34" charset="0"/>
              </a:rPr>
              <a:t>Ensures participants are job ready and in some cases will have jobs available upon </a:t>
            </a:r>
            <a:r>
              <a:rPr lang="en-US" sz="2000" dirty="0" smtClean="0">
                <a:latin typeface="Century Gothic" panose="020B0502020202020204" pitchFamily="34" charset="0"/>
              </a:rPr>
              <a:t>release.</a:t>
            </a:r>
            <a:endParaRPr lang="en-US" sz="2000" dirty="0">
              <a:latin typeface="Century Gothic" panose="020B0502020202020204" pitchFamily="34" charset="0"/>
            </a:endParaRPr>
          </a:p>
          <a:p>
            <a:pPr marL="283464" indent="-283464">
              <a:lnSpc>
                <a:spcPct val="100000"/>
              </a:lnSpc>
              <a:spcAft>
                <a:spcPts val="600"/>
              </a:spcAft>
            </a:pPr>
            <a:r>
              <a:rPr lang="en-US" sz="2000" dirty="0">
                <a:latin typeface="Century Gothic" panose="020B0502020202020204" pitchFamily="34" charset="0"/>
              </a:rPr>
              <a:t>The majority of the participants in the Reentry Program will also be eligible for the services provided through the WorkNowNH Program upon </a:t>
            </a:r>
            <a:r>
              <a:rPr lang="en-US" sz="2000" dirty="0" smtClean="0">
                <a:latin typeface="Century Gothic" panose="020B0502020202020204" pitchFamily="34" charset="0"/>
              </a:rPr>
              <a:t>release.</a:t>
            </a:r>
            <a:endParaRPr lang="en-US" sz="20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13</a:t>
            </a:fld>
            <a:endParaRPr lang="en-US" sz="1500" dirty="0"/>
          </a:p>
        </p:txBody>
      </p:sp>
      <p:sp>
        <p:nvSpPr>
          <p:cNvPr id="7" name="Title 1"/>
          <p:cNvSpPr>
            <a:spLocks noGrp="1"/>
          </p:cNvSpPr>
          <p:nvPr>
            <p:ph type="title"/>
          </p:nvPr>
        </p:nvSpPr>
        <p:spPr>
          <a:xfrm>
            <a:off x="457200" y="417582"/>
            <a:ext cx="8001000" cy="954018"/>
          </a:xfrm>
        </p:spPr>
        <p:txBody>
          <a:bodyPr lIns="0" anchor="t" anchorCtr="0">
            <a:noAutofit/>
          </a:bodyPr>
          <a:lstStyle/>
          <a:p>
            <a:r>
              <a:rPr lang="en-US" sz="4800" dirty="0" smtClean="0">
                <a:latin typeface="Segoe UI Black" panose="020B0A02040204020203" pitchFamily="34" charset="0"/>
                <a:ea typeface="Segoe UI Black" panose="020B0A02040204020203" pitchFamily="34" charset="0"/>
                <a:cs typeface="Arial" panose="020B0604020202020204" pitchFamily="34" charset="0"/>
              </a:rPr>
              <a:t>Reentry Program</a:t>
            </a:r>
            <a:endParaRPr lang="en-US" sz="4800" dirty="0">
              <a:latin typeface="Segoe UI Black" panose="020B0A02040204020203" pitchFamily="34" charset="0"/>
              <a:ea typeface="Segoe UI Black" panose="020B0A02040204020203" pitchFamily="34" charset="0"/>
              <a:cs typeface="Arial" panose="020B0604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763" r="41600" b="21758"/>
          <a:stretch/>
        </p:blipFill>
        <p:spPr>
          <a:xfrm>
            <a:off x="7435732" y="4267200"/>
            <a:ext cx="1692430" cy="25908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88723" t="66939" r="2076" b="10459"/>
          <a:stretch/>
        </p:blipFill>
        <p:spPr>
          <a:xfrm>
            <a:off x="7720936" y="5333832"/>
            <a:ext cx="811559" cy="1507179"/>
          </a:xfrm>
          <a:prstGeom prst="rect">
            <a:avLst/>
          </a:prstGeom>
        </p:spPr>
      </p:pic>
    </p:spTree>
    <p:extLst>
      <p:ext uri="{BB962C8B-B14F-4D97-AF65-F5344CB8AC3E}">
        <p14:creationId xmlns:p14="http://schemas.microsoft.com/office/powerpoint/2010/main" val="130310869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630" y="1219200"/>
            <a:ext cx="8046720" cy="3777622"/>
          </a:xfrm>
        </p:spPr>
        <p:txBody>
          <a:bodyPr>
            <a:noAutofit/>
          </a:bodyPr>
          <a:lstStyle/>
          <a:p>
            <a:pPr marL="283464" indent="-283464">
              <a:lnSpc>
                <a:spcPct val="100000"/>
              </a:lnSpc>
              <a:spcAft>
                <a:spcPts val="600"/>
              </a:spcAft>
            </a:pPr>
            <a:r>
              <a:rPr lang="en-US" sz="2000" dirty="0">
                <a:solidFill>
                  <a:schemeClr val="tx1"/>
                </a:solidFill>
                <a:latin typeface="Century Gothic" panose="020B0502020202020204" pitchFamily="34" charset="0"/>
                <a:cs typeface="Arial" panose="020B0604020202020204" pitchFamily="34" charset="0"/>
              </a:rPr>
              <a:t>A voluntary program to provide a structured, supervised training opportunity to unemployed individuals in NH. Eligible claimants may continue to collect unemployment compensation while in training. The training program may be up to six weeks, and a maximum of 24 hours per week. Claimants must continue to file weekly continued claims to receive benefits and conduct a work search during non-training time unless otherwise exempted</a:t>
            </a:r>
            <a:r>
              <a:rPr lang="en-US" sz="2000" dirty="0" smtClean="0">
                <a:solidFill>
                  <a:schemeClr val="tx1"/>
                </a:solidFill>
                <a:latin typeface="Century Gothic" panose="020B0502020202020204" pitchFamily="34" charset="0"/>
                <a:cs typeface="Arial" panose="020B0604020202020204" pitchFamily="34" charset="0"/>
              </a:rPr>
              <a:t>.</a:t>
            </a:r>
            <a:endParaRPr lang="en-US" sz="2000" dirty="0">
              <a:solidFill>
                <a:schemeClr val="tx1"/>
              </a:solidFill>
              <a:latin typeface="Century Gothic" panose="020B0502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14</a:t>
            </a:fld>
            <a:endParaRPr lang="en-US" sz="1500" dirty="0"/>
          </a:p>
        </p:txBody>
      </p:sp>
      <p:sp>
        <p:nvSpPr>
          <p:cNvPr id="7" name="Title 1"/>
          <p:cNvSpPr>
            <a:spLocks noGrp="1"/>
          </p:cNvSpPr>
          <p:nvPr>
            <p:ph type="title"/>
          </p:nvPr>
        </p:nvSpPr>
        <p:spPr>
          <a:xfrm>
            <a:off x="457200" y="228600"/>
            <a:ext cx="8839200" cy="1143000"/>
          </a:xfrm>
        </p:spPr>
        <p:txBody>
          <a:bodyPr lIns="0" anchor="t" anchorCtr="0">
            <a:noAutofit/>
          </a:bodyPr>
          <a:lstStyle/>
          <a:p>
            <a:r>
              <a:rPr lang="en-US" sz="4800" dirty="0" smtClean="0">
                <a:latin typeface="Segoe UI Black" panose="020B0A02040204020203" pitchFamily="34" charset="0"/>
                <a:ea typeface="Segoe UI Black" panose="020B0A02040204020203" pitchFamily="34" charset="0"/>
                <a:cs typeface="Arial" panose="020B0604020202020204" pitchFamily="34" charset="0"/>
              </a:rPr>
              <a:t>Return to Work Program</a:t>
            </a:r>
            <a:endParaRPr lang="en-US" sz="4800" dirty="0">
              <a:latin typeface="Segoe UI Black" panose="020B0A02040204020203" pitchFamily="34" charset="0"/>
              <a:ea typeface="Segoe UI Black" panose="020B0A02040204020203" pitchFamily="34" charset="0"/>
              <a:cs typeface="Arial" panose="020B0604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54968"/>
          <a:stretch/>
        </p:blipFill>
        <p:spPr>
          <a:xfrm>
            <a:off x="533400" y="5105400"/>
            <a:ext cx="8229600" cy="1685496"/>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1296" t="6108" r="62963" b="57247"/>
          <a:stretch/>
        </p:blipFill>
        <p:spPr>
          <a:xfrm>
            <a:off x="685800" y="4114800"/>
            <a:ext cx="1295400" cy="13716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1667" r="40833" b="46568"/>
          <a:stretch/>
        </p:blipFill>
        <p:spPr>
          <a:xfrm>
            <a:off x="3124200" y="3925612"/>
            <a:ext cx="1600200" cy="2372741"/>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4000" t="-1802" r="-625" b="38526"/>
          <a:stretch/>
        </p:blipFill>
        <p:spPr>
          <a:xfrm>
            <a:off x="6187440" y="3604506"/>
            <a:ext cx="1737360" cy="3211315"/>
          </a:xfrm>
          <a:prstGeom prst="rect">
            <a:avLst/>
          </a:prstGeom>
        </p:spPr>
      </p:pic>
    </p:spTree>
    <p:extLst>
      <p:ext uri="{BB962C8B-B14F-4D97-AF65-F5344CB8AC3E}">
        <p14:creationId xmlns:p14="http://schemas.microsoft.com/office/powerpoint/2010/main" val="324031968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925" y="1066800"/>
            <a:ext cx="8058150" cy="1911349"/>
          </a:xfrm>
        </p:spPr>
        <p:txBody>
          <a:bodyPr>
            <a:normAutofit fontScale="92500" lnSpcReduction="10000"/>
          </a:bodyPr>
          <a:lstStyle/>
          <a:p>
            <a:pPr marL="283464" indent="-283464">
              <a:lnSpc>
                <a:spcPct val="100000"/>
              </a:lnSpc>
              <a:spcAft>
                <a:spcPts val="600"/>
              </a:spcAft>
            </a:pPr>
            <a:r>
              <a:rPr lang="en-US" sz="2000" dirty="0">
                <a:latin typeface="Century Gothic" panose="020B0502020202020204" pitchFamily="34" charset="0"/>
                <a:cs typeface="Arial" panose="020B0604020202020204" pitchFamily="34" charset="0"/>
              </a:rPr>
              <a:t>WOTC is a Federal tax credit available to employers who hire and retain veterans and individuals from other target groups with significant barriers to employment. There is no limit on the number of individuals an employer can hire to qualify to claim the tax credit.</a:t>
            </a:r>
          </a:p>
          <a:p>
            <a:pPr marL="283464" indent="-283464">
              <a:lnSpc>
                <a:spcPct val="100000"/>
              </a:lnSpc>
              <a:spcAft>
                <a:spcPts val="600"/>
              </a:spcAft>
              <a:buFont typeface="Wingdings" panose="05000000000000000000" pitchFamily="2" charset="2"/>
              <a:buChar char="Ø"/>
            </a:pPr>
            <a:r>
              <a:rPr lang="en-US" sz="2000" dirty="0">
                <a:latin typeface="Century Gothic" panose="020B0502020202020204" pitchFamily="34" charset="0"/>
                <a:cs typeface="Arial" panose="020B0604020202020204" pitchFamily="34" charset="0"/>
              </a:rPr>
              <a:t>Maximum tax credits between $2,400 and $9,600.</a:t>
            </a: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15</a:t>
            </a:fld>
            <a:endParaRPr lang="en-US" sz="1500" dirty="0"/>
          </a:p>
        </p:txBody>
      </p:sp>
      <p:sp>
        <p:nvSpPr>
          <p:cNvPr id="7" name="Title 1"/>
          <p:cNvSpPr>
            <a:spLocks noGrp="1"/>
          </p:cNvSpPr>
          <p:nvPr>
            <p:ph type="title"/>
          </p:nvPr>
        </p:nvSpPr>
        <p:spPr>
          <a:xfrm>
            <a:off x="0" y="304800"/>
            <a:ext cx="9144000" cy="1143000"/>
          </a:xfrm>
        </p:spPr>
        <p:txBody>
          <a:bodyPr lIns="0" anchor="t" anchorCtr="0">
            <a:noAutofit/>
          </a:bodyPr>
          <a:lstStyle/>
          <a:p>
            <a:pPr algn="ctr"/>
            <a:r>
              <a:rPr lang="en-US" sz="4400" dirty="0" smtClean="0">
                <a:latin typeface="Segoe UI Black" panose="020B0A02040204020203" pitchFamily="34" charset="0"/>
                <a:ea typeface="Segoe UI Black" panose="020B0A02040204020203" pitchFamily="34" charset="0"/>
                <a:cs typeface="Arial" panose="020B0604020202020204" pitchFamily="34" charset="0"/>
              </a:rPr>
              <a:t>Work Opportunity Tax Credit</a:t>
            </a:r>
            <a:endParaRPr lang="en-US" sz="4400" dirty="0">
              <a:latin typeface="Segoe UI Black" panose="020B0A02040204020203" pitchFamily="34" charset="0"/>
              <a:ea typeface="Segoe UI Black" panose="020B0A02040204020203"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38091116"/>
              </p:ext>
            </p:extLst>
          </p:nvPr>
        </p:nvGraphicFramePr>
        <p:xfrm>
          <a:off x="574675" y="2971800"/>
          <a:ext cx="7994650" cy="3017520"/>
        </p:xfrm>
        <a:graphic>
          <a:graphicData uri="http://schemas.openxmlformats.org/drawingml/2006/table">
            <a:tbl>
              <a:tblPr firstRow="1" bandRow="1"/>
              <a:tblGrid>
                <a:gridCol w="3997325">
                  <a:extLst>
                    <a:ext uri="{9D8B030D-6E8A-4147-A177-3AD203B41FA5}">
                      <a16:colId xmlns:a16="http://schemas.microsoft.com/office/drawing/2014/main" val="3530660367"/>
                    </a:ext>
                  </a:extLst>
                </a:gridCol>
                <a:gridCol w="3997325">
                  <a:extLst>
                    <a:ext uri="{9D8B030D-6E8A-4147-A177-3AD203B41FA5}">
                      <a16:colId xmlns:a16="http://schemas.microsoft.com/office/drawing/2014/main" val="911547266"/>
                    </a:ext>
                  </a:extLst>
                </a:gridCol>
              </a:tblGrid>
              <a:tr h="234127">
                <a:tc>
                  <a:txBody>
                    <a:bodyPr/>
                    <a:lstStyle/>
                    <a:p>
                      <a:pPr algn="ctr"/>
                      <a:r>
                        <a:rPr lang="en-US" sz="1400" b="1" dirty="0" smtClean="0">
                          <a:solidFill>
                            <a:schemeClr val="tx1"/>
                          </a:solidFill>
                          <a:latin typeface="Century Gothic" panose="020B0502020202020204" pitchFamily="34" charset="0"/>
                        </a:rPr>
                        <a:t>  WOTC ELIGIBILITY</a:t>
                      </a:r>
                      <a:r>
                        <a:rPr lang="en-US" sz="1400" b="1" baseline="0" dirty="0" smtClean="0">
                          <a:solidFill>
                            <a:schemeClr val="tx1"/>
                          </a:solidFill>
                          <a:latin typeface="Century Gothic" panose="020B0502020202020204" pitchFamily="34" charset="0"/>
                        </a:rPr>
                        <a:t> CRITERIA</a:t>
                      </a:r>
                      <a:endParaRPr lang="en-US" sz="1400" b="1"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b="1" dirty="0" smtClean="0">
                          <a:solidFill>
                            <a:schemeClr val="tx1"/>
                          </a:solidFill>
                          <a:latin typeface="Century Gothic" panose="020B0502020202020204" pitchFamily="34" charset="0"/>
                        </a:rPr>
                        <a:t>MAXIMUM</a:t>
                      </a:r>
                      <a:r>
                        <a:rPr lang="en-US" sz="1400" b="1" baseline="0" dirty="0" smtClean="0">
                          <a:solidFill>
                            <a:schemeClr val="tx1"/>
                          </a:solidFill>
                          <a:latin typeface="Century Gothic" panose="020B0502020202020204" pitchFamily="34" charset="0"/>
                        </a:rPr>
                        <a:t> TAX CREDIT AMOUNT</a:t>
                      </a:r>
                      <a:endParaRPr lang="en-US" sz="1400" b="1"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26059370"/>
                  </a:ext>
                </a:extLst>
              </a:tr>
              <a:tr h="234127">
                <a:tc>
                  <a:txBody>
                    <a:bodyPr/>
                    <a:lstStyle/>
                    <a:p>
                      <a:pPr algn="ctr"/>
                      <a:r>
                        <a:rPr lang="en-US" sz="1400" dirty="0" smtClean="0">
                          <a:solidFill>
                            <a:schemeClr val="tx1"/>
                          </a:solidFill>
                          <a:latin typeface="Century Gothic" panose="020B0502020202020204" pitchFamily="34" charset="0"/>
                        </a:rPr>
                        <a:t>Food</a:t>
                      </a:r>
                      <a:r>
                        <a:rPr lang="en-US" sz="1400" baseline="0" dirty="0" smtClean="0">
                          <a:solidFill>
                            <a:schemeClr val="tx1"/>
                          </a:solidFill>
                          <a:latin typeface="Century Gothic" panose="020B0502020202020204" pitchFamily="34" charset="0"/>
                        </a:rPr>
                        <a:t> Stamps (SNAP) Recipient</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latin typeface="Century Gothic" panose="020B0502020202020204" pitchFamily="34" charset="0"/>
                        </a:rPr>
                        <a:t>$2,400</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558020"/>
                  </a:ext>
                </a:extLst>
              </a:tr>
              <a:tr h="234127">
                <a:tc>
                  <a:txBody>
                    <a:bodyPr/>
                    <a:lstStyle/>
                    <a:p>
                      <a:pPr algn="ctr"/>
                      <a:r>
                        <a:rPr lang="en-US" sz="1400" dirty="0" smtClean="0">
                          <a:solidFill>
                            <a:schemeClr val="tx1"/>
                          </a:solidFill>
                          <a:latin typeface="Century Gothic" panose="020B0502020202020204" pitchFamily="34" charset="0"/>
                        </a:rPr>
                        <a:t>Long</a:t>
                      </a:r>
                      <a:r>
                        <a:rPr lang="en-US" sz="1400" baseline="0" dirty="0" smtClean="0">
                          <a:solidFill>
                            <a:schemeClr val="tx1"/>
                          </a:solidFill>
                          <a:latin typeface="Century Gothic" panose="020B0502020202020204" pitchFamily="34" charset="0"/>
                        </a:rPr>
                        <a:t> Term TANF Recipient</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latin typeface="Century Gothic" panose="020B0502020202020204" pitchFamily="34" charset="0"/>
                        </a:rPr>
                        <a:t>$9,000</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4379863"/>
                  </a:ext>
                </a:extLst>
              </a:tr>
              <a:tr h="234127">
                <a:tc>
                  <a:txBody>
                    <a:bodyPr/>
                    <a:lstStyle/>
                    <a:p>
                      <a:pPr algn="ctr"/>
                      <a:r>
                        <a:rPr lang="en-US" sz="1400" dirty="0" smtClean="0">
                          <a:solidFill>
                            <a:schemeClr val="tx1"/>
                          </a:solidFill>
                          <a:latin typeface="Century Gothic" panose="020B0502020202020204" pitchFamily="34" charset="0"/>
                        </a:rPr>
                        <a:t>SSI Recipient</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latin typeface="Century Gothic" panose="020B0502020202020204" pitchFamily="34" charset="0"/>
                        </a:rPr>
                        <a:t>$2,400</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4867910"/>
                  </a:ext>
                </a:extLst>
              </a:tr>
              <a:tr h="234127">
                <a:tc>
                  <a:txBody>
                    <a:bodyPr/>
                    <a:lstStyle/>
                    <a:p>
                      <a:pPr algn="ctr"/>
                      <a:r>
                        <a:rPr lang="en-US" sz="1400" dirty="0" smtClean="0">
                          <a:solidFill>
                            <a:schemeClr val="tx1"/>
                          </a:solidFill>
                          <a:latin typeface="Century Gothic" panose="020B0502020202020204" pitchFamily="34" charset="0"/>
                        </a:rPr>
                        <a:t>Rural</a:t>
                      </a:r>
                      <a:r>
                        <a:rPr lang="en-US" sz="1400" baseline="0" dirty="0" smtClean="0">
                          <a:solidFill>
                            <a:schemeClr val="tx1"/>
                          </a:solidFill>
                          <a:latin typeface="Century Gothic" panose="020B0502020202020204" pitchFamily="34" charset="0"/>
                        </a:rPr>
                        <a:t> Renewal County Resident</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latin typeface="Century Gothic" panose="020B0502020202020204" pitchFamily="34" charset="0"/>
                        </a:rPr>
                        <a:t>$2,400</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6643999"/>
                  </a:ext>
                </a:extLst>
              </a:tr>
              <a:tr h="234127">
                <a:tc>
                  <a:txBody>
                    <a:bodyPr/>
                    <a:lstStyle/>
                    <a:p>
                      <a:pPr algn="ctr"/>
                      <a:r>
                        <a:rPr lang="en-US" sz="1400" dirty="0" smtClean="0">
                          <a:solidFill>
                            <a:schemeClr val="tx1"/>
                          </a:solidFill>
                          <a:latin typeface="Century Gothic" panose="020B0502020202020204" pitchFamily="34" charset="0"/>
                        </a:rPr>
                        <a:t>Vocational Rehabilitation</a:t>
                      </a:r>
                      <a:r>
                        <a:rPr lang="en-US" sz="1400" baseline="0" dirty="0" smtClean="0">
                          <a:solidFill>
                            <a:schemeClr val="tx1"/>
                          </a:solidFill>
                          <a:latin typeface="Century Gothic" panose="020B0502020202020204" pitchFamily="34" charset="0"/>
                        </a:rPr>
                        <a:t> Referral</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latin typeface="Century Gothic" panose="020B0502020202020204" pitchFamily="34" charset="0"/>
                        </a:rPr>
                        <a:t>$2,400</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5013280"/>
                  </a:ext>
                </a:extLst>
              </a:tr>
              <a:tr h="234127">
                <a:tc>
                  <a:txBody>
                    <a:bodyPr/>
                    <a:lstStyle/>
                    <a:p>
                      <a:pPr algn="ctr"/>
                      <a:r>
                        <a:rPr lang="en-US" sz="1400" dirty="0" smtClean="0">
                          <a:solidFill>
                            <a:schemeClr val="tx1"/>
                          </a:solidFill>
                          <a:latin typeface="Century Gothic" panose="020B0502020202020204" pitchFamily="34" charset="0"/>
                        </a:rPr>
                        <a:t>Long Term</a:t>
                      </a:r>
                      <a:r>
                        <a:rPr lang="en-US" sz="1400" baseline="0" dirty="0" smtClean="0">
                          <a:solidFill>
                            <a:schemeClr val="tx1"/>
                          </a:solidFill>
                          <a:latin typeface="Century Gothic" panose="020B0502020202020204" pitchFamily="34" charset="0"/>
                        </a:rPr>
                        <a:t> Unemployed</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latin typeface="Century Gothic" panose="020B0502020202020204" pitchFamily="34" charset="0"/>
                        </a:rPr>
                        <a:t>$2,400</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5476538"/>
                  </a:ext>
                </a:extLst>
              </a:tr>
              <a:tr h="234127">
                <a:tc>
                  <a:txBody>
                    <a:bodyPr/>
                    <a:lstStyle/>
                    <a:p>
                      <a:pPr algn="ctr"/>
                      <a:r>
                        <a:rPr lang="en-US" sz="1400" dirty="0" smtClean="0">
                          <a:solidFill>
                            <a:schemeClr val="tx1"/>
                          </a:solidFill>
                          <a:latin typeface="Century Gothic" panose="020B0502020202020204" pitchFamily="34" charset="0"/>
                        </a:rPr>
                        <a:t>Ex-Offender</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latin typeface="Century Gothic" panose="020B0502020202020204" pitchFamily="34" charset="0"/>
                        </a:rPr>
                        <a:t>$2,400</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5186310"/>
                  </a:ext>
                </a:extLst>
              </a:tr>
              <a:tr h="234127">
                <a:tc>
                  <a:txBody>
                    <a:bodyPr/>
                    <a:lstStyle/>
                    <a:p>
                      <a:pPr algn="ctr"/>
                      <a:r>
                        <a:rPr lang="en-US" sz="1400" dirty="0" smtClean="0">
                          <a:solidFill>
                            <a:schemeClr val="tx1"/>
                          </a:solidFill>
                          <a:latin typeface="Century Gothic" panose="020B0502020202020204" pitchFamily="34" charset="0"/>
                        </a:rPr>
                        <a:t>Veteran</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latin typeface="Century Gothic" panose="020B0502020202020204" pitchFamily="34" charset="0"/>
                        </a:rPr>
                        <a:t>$2,400 - $9,600</a:t>
                      </a:r>
                      <a:endParaRPr lang="en-US" sz="1400" dirty="0">
                        <a:solidFill>
                          <a:schemeClr val="tx1"/>
                        </a:solidFill>
                        <a:latin typeface="Century Gothic" panose="020B0502020202020204" pitchFamily="34" charset="0"/>
                      </a:endParaRPr>
                    </a:p>
                  </a:txBody>
                  <a:tcPr marL="121920" marR="121920"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157784"/>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2030" y="5397715"/>
            <a:ext cx="4139941" cy="1460285"/>
          </a:xfrm>
          <a:prstGeom prst="rect">
            <a:avLst/>
          </a:prstGeom>
        </p:spPr>
      </p:pic>
    </p:spTree>
    <p:extLst>
      <p:ext uri="{BB962C8B-B14F-4D97-AF65-F5344CB8AC3E}">
        <p14:creationId xmlns:p14="http://schemas.microsoft.com/office/powerpoint/2010/main" val="123423011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686800" cy="5562600"/>
          </a:xfrm>
        </p:spPr>
        <p:txBody>
          <a:bodyPr>
            <a:noAutofit/>
          </a:bodyPr>
          <a:lstStyle/>
          <a:p>
            <a:pPr marL="0" lvl="0" indent="-283464">
              <a:lnSpc>
                <a:spcPct val="100000"/>
              </a:lnSpc>
              <a:spcAft>
                <a:spcPts val="600"/>
              </a:spcAft>
              <a:buClr>
                <a:srgbClr val="EC1608"/>
              </a:buClr>
              <a:buSzTx/>
              <a:buNone/>
            </a:pPr>
            <a:r>
              <a:rPr lang="en-US" sz="1600" dirty="0">
                <a:solidFill>
                  <a:srgbClr val="000000"/>
                </a:solidFill>
                <a:latin typeface="Century Gothic" panose="020B0502020202020204" pitchFamily="34" charset="0"/>
                <a:ea typeface="ＭＳ Ｐゴシック" pitchFamily="1" charset="-128"/>
              </a:rPr>
              <a:t>The U.S. Department of Labor established the Federal </a:t>
            </a:r>
            <a:r>
              <a:rPr lang="en-US" sz="1600" dirty="0" smtClean="0">
                <a:solidFill>
                  <a:srgbClr val="000000"/>
                </a:solidFill>
                <a:latin typeface="Century Gothic" panose="020B0502020202020204" pitchFamily="34" charset="0"/>
                <a:ea typeface="ＭＳ Ｐゴシック" pitchFamily="1" charset="-128"/>
              </a:rPr>
              <a:t>Bonding Program </a:t>
            </a:r>
            <a:r>
              <a:rPr lang="en-US" sz="1600" dirty="0">
                <a:solidFill>
                  <a:srgbClr val="000000"/>
                </a:solidFill>
                <a:latin typeface="Century Gothic" panose="020B0502020202020204" pitchFamily="34" charset="0"/>
                <a:ea typeface="ＭＳ Ｐゴシック" pitchFamily="1" charset="-128"/>
              </a:rPr>
              <a:t>(FPB) </a:t>
            </a:r>
            <a:r>
              <a:rPr lang="en-US" sz="1600" dirty="0" smtClean="0">
                <a:solidFill>
                  <a:srgbClr val="000000"/>
                </a:solidFill>
                <a:latin typeface="Century Gothic" panose="020B0502020202020204" pitchFamily="34" charset="0"/>
                <a:ea typeface="ＭＳ Ｐゴシック" pitchFamily="1" charset="-128"/>
              </a:rPr>
              <a:t>in </a:t>
            </a:r>
            <a:br>
              <a:rPr lang="en-US" sz="1600" dirty="0" smtClean="0">
                <a:solidFill>
                  <a:srgbClr val="000000"/>
                </a:solidFill>
                <a:latin typeface="Century Gothic" panose="020B0502020202020204" pitchFamily="34" charset="0"/>
                <a:ea typeface="ＭＳ Ｐゴシック" pitchFamily="1" charset="-128"/>
              </a:rPr>
            </a:br>
            <a:r>
              <a:rPr lang="en-US" sz="1600" dirty="0" smtClean="0">
                <a:solidFill>
                  <a:srgbClr val="000000"/>
                </a:solidFill>
                <a:latin typeface="Century Gothic" panose="020B0502020202020204" pitchFamily="34" charset="0"/>
                <a:ea typeface="ＭＳ Ｐゴシック" pitchFamily="1" charset="-128"/>
              </a:rPr>
              <a:t>1966 </a:t>
            </a:r>
            <a:r>
              <a:rPr lang="en-US" sz="1600" dirty="0">
                <a:solidFill>
                  <a:srgbClr val="000000"/>
                </a:solidFill>
                <a:latin typeface="Century Gothic" panose="020B0502020202020204" pitchFamily="34" charset="0"/>
                <a:ea typeface="ＭＳ Ｐゴシック" pitchFamily="1" charset="-128"/>
              </a:rPr>
              <a:t>to provide Fidelity Bonds that </a:t>
            </a:r>
            <a:r>
              <a:rPr lang="en-US" sz="1600" dirty="0" smtClean="0">
                <a:solidFill>
                  <a:srgbClr val="000000"/>
                </a:solidFill>
                <a:latin typeface="Century Gothic" panose="020B0502020202020204" pitchFamily="34" charset="0"/>
                <a:ea typeface="ＭＳ Ｐゴシック" pitchFamily="1" charset="-128"/>
              </a:rPr>
              <a:t>guarantee honesty </a:t>
            </a:r>
            <a:r>
              <a:rPr lang="en-US" sz="1600" dirty="0">
                <a:solidFill>
                  <a:srgbClr val="000000"/>
                </a:solidFill>
                <a:latin typeface="Century Gothic" panose="020B0502020202020204" pitchFamily="34" charset="0"/>
                <a:ea typeface="ＭＳ Ｐゴシック" pitchFamily="1" charset="-128"/>
              </a:rPr>
              <a:t>for “at-risk,” </a:t>
            </a:r>
            <a:r>
              <a:rPr lang="en-US" sz="1600" dirty="0" smtClean="0">
                <a:solidFill>
                  <a:srgbClr val="000000"/>
                </a:solidFill>
                <a:latin typeface="Century Gothic" panose="020B0502020202020204" pitchFamily="34" charset="0"/>
                <a:ea typeface="ＭＳ Ｐゴシック" pitchFamily="1" charset="-128"/>
              </a:rPr>
              <a:t>hard-to-place </a:t>
            </a:r>
            <a:br>
              <a:rPr lang="en-US" sz="1600" dirty="0" smtClean="0">
                <a:solidFill>
                  <a:srgbClr val="000000"/>
                </a:solidFill>
                <a:latin typeface="Century Gothic" panose="020B0502020202020204" pitchFamily="34" charset="0"/>
                <a:ea typeface="ＭＳ Ｐゴシック" pitchFamily="1" charset="-128"/>
              </a:rPr>
            </a:br>
            <a:r>
              <a:rPr lang="en-US" sz="1600" dirty="0" smtClean="0">
                <a:solidFill>
                  <a:srgbClr val="000000"/>
                </a:solidFill>
                <a:latin typeface="Century Gothic" panose="020B0502020202020204" pitchFamily="34" charset="0"/>
                <a:ea typeface="ＭＳ Ｐゴシック" pitchFamily="1" charset="-128"/>
              </a:rPr>
              <a:t>job </a:t>
            </a:r>
            <a:r>
              <a:rPr lang="en-US" sz="1600" dirty="0">
                <a:solidFill>
                  <a:srgbClr val="000000"/>
                </a:solidFill>
                <a:latin typeface="Century Gothic" panose="020B0502020202020204" pitchFamily="34" charset="0"/>
                <a:ea typeface="ＭＳ Ｐゴシック" pitchFamily="1" charset="-128"/>
              </a:rPr>
              <a:t>seekers. The bonds </a:t>
            </a:r>
            <a:r>
              <a:rPr lang="en-US" sz="1600" dirty="0" smtClean="0">
                <a:solidFill>
                  <a:srgbClr val="000000"/>
                </a:solidFill>
                <a:latin typeface="Century Gothic" panose="020B0502020202020204" pitchFamily="34" charset="0"/>
                <a:ea typeface="ＭＳ Ｐゴシック" pitchFamily="1" charset="-128"/>
              </a:rPr>
              <a:t>cover the </a:t>
            </a:r>
            <a:r>
              <a:rPr lang="en-US" sz="1600" dirty="0">
                <a:solidFill>
                  <a:srgbClr val="000000"/>
                </a:solidFill>
                <a:latin typeface="Century Gothic" panose="020B0502020202020204" pitchFamily="34" charset="0"/>
                <a:ea typeface="ＭＳ Ｐゴシック" pitchFamily="1" charset="-128"/>
              </a:rPr>
              <a:t>first six months of employment at no cost to </a:t>
            </a:r>
            <a:r>
              <a:rPr lang="en-US" sz="1600" dirty="0" smtClean="0">
                <a:solidFill>
                  <a:srgbClr val="000000"/>
                </a:solidFill>
                <a:latin typeface="Century Gothic" panose="020B0502020202020204" pitchFamily="34" charset="0"/>
                <a:ea typeface="ＭＳ Ｐゴシック" pitchFamily="1" charset="-128"/>
              </a:rPr>
              <a:t>the </a:t>
            </a:r>
            <a:br>
              <a:rPr lang="en-US" sz="1600" dirty="0" smtClean="0">
                <a:solidFill>
                  <a:srgbClr val="000000"/>
                </a:solidFill>
                <a:latin typeface="Century Gothic" panose="020B0502020202020204" pitchFamily="34" charset="0"/>
                <a:ea typeface="ＭＳ Ｐゴシック" pitchFamily="1" charset="-128"/>
              </a:rPr>
            </a:br>
            <a:r>
              <a:rPr lang="en-US" sz="1600" dirty="0" smtClean="0">
                <a:solidFill>
                  <a:srgbClr val="000000"/>
                </a:solidFill>
                <a:latin typeface="Century Gothic" panose="020B0502020202020204" pitchFamily="34" charset="0"/>
                <a:ea typeface="ＭＳ Ｐゴシック" pitchFamily="1" charset="-128"/>
              </a:rPr>
              <a:t>job applicant </a:t>
            </a:r>
            <a:r>
              <a:rPr lang="en-US" sz="1600" dirty="0">
                <a:solidFill>
                  <a:srgbClr val="000000"/>
                </a:solidFill>
                <a:latin typeface="Century Gothic" panose="020B0502020202020204" pitchFamily="34" charset="0"/>
                <a:ea typeface="ＭＳ Ｐゴシック" pitchFamily="1" charset="-128"/>
              </a:rPr>
              <a:t>or the employer.</a:t>
            </a:r>
          </a:p>
          <a:p>
            <a:pPr marL="283464" lvl="0" indent="-283464">
              <a:lnSpc>
                <a:spcPct val="100000"/>
              </a:lnSpc>
              <a:spcAft>
                <a:spcPts val="600"/>
              </a:spcAft>
            </a:pPr>
            <a:r>
              <a:rPr lang="en-US" sz="1600" dirty="0" smtClean="0">
                <a:solidFill>
                  <a:srgbClr val="000000"/>
                </a:solidFill>
                <a:latin typeface="Century Gothic" panose="020B0502020202020204" pitchFamily="34" charset="0"/>
                <a:ea typeface="ＭＳ Ｐゴシック" pitchFamily="1" charset="-128"/>
              </a:rPr>
              <a:t>Insurance </a:t>
            </a:r>
            <a:r>
              <a:rPr lang="en-US" sz="1600" dirty="0">
                <a:solidFill>
                  <a:srgbClr val="000000"/>
                </a:solidFill>
                <a:latin typeface="Century Gothic" panose="020B0502020202020204" pitchFamily="34" charset="0"/>
                <a:ea typeface="ＭＳ Ｐゴシック" pitchFamily="1" charset="-128"/>
              </a:rPr>
              <a:t>to protect employer against employee dishonesty</a:t>
            </a:r>
          </a:p>
          <a:p>
            <a:pPr marL="283464" lvl="0" indent="-283464">
              <a:lnSpc>
                <a:spcPct val="100000"/>
              </a:lnSpc>
              <a:spcAft>
                <a:spcPts val="600"/>
              </a:spcAft>
            </a:pPr>
            <a:r>
              <a:rPr lang="en-US" sz="1600" dirty="0">
                <a:solidFill>
                  <a:srgbClr val="000000"/>
                </a:solidFill>
                <a:latin typeface="Century Gothic" panose="020B0502020202020204" pitchFamily="34" charset="0"/>
                <a:ea typeface="ＭＳ Ｐゴシック" pitchFamily="1" charset="-128"/>
              </a:rPr>
              <a:t>Covers any type of stealing: theft, forgery, larceny, and embezzlement</a:t>
            </a:r>
          </a:p>
          <a:p>
            <a:pPr marL="283464" lvl="0" indent="-283464">
              <a:lnSpc>
                <a:spcPct val="100000"/>
              </a:lnSpc>
              <a:spcAft>
                <a:spcPts val="600"/>
              </a:spcAft>
            </a:pPr>
            <a:r>
              <a:rPr lang="en-US" sz="1600" dirty="0">
                <a:solidFill>
                  <a:srgbClr val="000000"/>
                </a:solidFill>
                <a:latin typeface="Century Gothic" panose="020B0502020202020204" pitchFamily="34" charset="0"/>
                <a:ea typeface="ＭＳ Ｐゴシック" pitchFamily="1" charset="-128"/>
              </a:rPr>
              <a:t>In effect, a guarantee of worker job honesty</a:t>
            </a:r>
          </a:p>
          <a:p>
            <a:pPr marL="283464" lvl="0" indent="-283464">
              <a:lnSpc>
                <a:spcPct val="100000"/>
              </a:lnSpc>
              <a:spcAft>
                <a:spcPts val="600"/>
              </a:spcAft>
            </a:pPr>
            <a:r>
              <a:rPr lang="en-US" sz="1600" dirty="0">
                <a:solidFill>
                  <a:srgbClr val="000000"/>
                </a:solidFill>
                <a:latin typeface="Century Gothic" panose="020B0502020202020204" pitchFamily="34" charset="0"/>
                <a:ea typeface="ＭＳ Ｐゴシック" pitchFamily="1" charset="-128"/>
              </a:rPr>
              <a:t>An incentive to the employer to hire an </a:t>
            </a:r>
            <a:r>
              <a:rPr lang="en-US" sz="1600" dirty="0" smtClean="0">
                <a:solidFill>
                  <a:srgbClr val="000000"/>
                </a:solidFill>
                <a:latin typeface="Century Gothic" panose="020B0502020202020204" pitchFamily="34" charset="0"/>
                <a:ea typeface="ＭＳ Ｐゴシック" pitchFamily="1" charset="-128"/>
              </a:rPr>
              <a:t/>
            </a:r>
            <a:br>
              <a:rPr lang="en-US" sz="1600" dirty="0" smtClean="0">
                <a:solidFill>
                  <a:srgbClr val="000000"/>
                </a:solidFill>
                <a:latin typeface="Century Gothic" panose="020B0502020202020204" pitchFamily="34" charset="0"/>
                <a:ea typeface="ＭＳ Ｐゴシック" pitchFamily="1" charset="-128"/>
              </a:rPr>
            </a:br>
            <a:r>
              <a:rPr lang="en-US" sz="1600" dirty="0" smtClean="0">
                <a:solidFill>
                  <a:srgbClr val="000000"/>
                </a:solidFill>
                <a:latin typeface="Century Gothic" panose="020B0502020202020204" pitchFamily="34" charset="0"/>
                <a:ea typeface="ＭＳ Ｐゴシック" pitchFamily="1" charset="-128"/>
              </a:rPr>
              <a:t>at-risk </a:t>
            </a:r>
            <a:r>
              <a:rPr lang="en-US" sz="1600" dirty="0">
                <a:solidFill>
                  <a:srgbClr val="000000"/>
                </a:solidFill>
                <a:latin typeface="Century Gothic" panose="020B0502020202020204" pitchFamily="34" charset="0"/>
                <a:ea typeface="ＭＳ Ｐゴシック" pitchFamily="1" charset="-128"/>
              </a:rPr>
              <a:t>job applicant</a:t>
            </a:r>
          </a:p>
          <a:p>
            <a:pPr marL="283464" lvl="0" indent="-283464">
              <a:lnSpc>
                <a:spcPct val="100000"/>
              </a:lnSpc>
              <a:spcAft>
                <a:spcPts val="600"/>
              </a:spcAft>
            </a:pPr>
            <a:r>
              <a:rPr lang="en-US" sz="1600" dirty="0" smtClean="0">
                <a:solidFill>
                  <a:srgbClr val="000000"/>
                </a:solidFill>
                <a:latin typeface="Century Gothic" panose="020B0502020202020204" pitchFamily="34" charset="0"/>
                <a:ea typeface="ＭＳ Ｐゴシック" pitchFamily="1" charset="-128"/>
              </a:rPr>
              <a:t>A </a:t>
            </a:r>
            <a:r>
              <a:rPr lang="en-US" sz="1600" dirty="0">
                <a:solidFill>
                  <a:srgbClr val="000000"/>
                </a:solidFill>
                <a:latin typeface="Century Gothic" panose="020B0502020202020204" pitchFamily="34" charset="0"/>
                <a:ea typeface="ＭＳ Ｐゴシック" pitchFamily="1" charset="-128"/>
              </a:rPr>
              <a:t>unique tool for marketing applicants </a:t>
            </a:r>
            <a:r>
              <a:rPr lang="en-US" sz="1600" dirty="0" smtClean="0">
                <a:solidFill>
                  <a:srgbClr val="000000"/>
                </a:solidFill>
                <a:latin typeface="Century Gothic" panose="020B0502020202020204" pitchFamily="34" charset="0"/>
                <a:ea typeface="ＭＳ Ｐゴシック" pitchFamily="1" charset="-128"/>
              </a:rPr>
              <a:t/>
            </a:r>
            <a:br>
              <a:rPr lang="en-US" sz="1600" dirty="0" smtClean="0">
                <a:solidFill>
                  <a:srgbClr val="000000"/>
                </a:solidFill>
                <a:latin typeface="Century Gothic" panose="020B0502020202020204" pitchFamily="34" charset="0"/>
                <a:ea typeface="ＭＳ Ｐゴシック" pitchFamily="1" charset="-128"/>
              </a:rPr>
            </a:br>
            <a:r>
              <a:rPr lang="en-US" sz="1600" dirty="0" smtClean="0">
                <a:solidFill>
                  <a:srgbClr val="000000"/>
                </a:solidFill>
                <a:latin typeface="Century Gothic" panose="020B0502020202020204" pitchFamily="34" charset="0"/>
                <a:ea typeface="ＭＳ Ｐゴシック" pitchFamily="1" charset="-128"/>
              </a:rPr>
              <a:t>to employers</a:t>
            </a:r>
            <a:endParaRPr lang="en-US" sz="1600" dirty="0">
              <a:solidFill>
                <a:srgbClr val="000000"/>
              </a:solidFill>
              <a:latin typeface="Century Gothic" panose="020B0502020202020204" pitchFamily="34" charset="0"/>
              <a:ea typeface="ＭＳ Ｐゴシック" pitchFamily="1" charset="-128"/>
            </a:endParaRPr>
          </a:p>
          <a:p>
            <a:pPr marL="283464" lvl="0" indent="-283464">
              <a:lnSpc>
                <a:spcPct val="100000"/>
              </a:lnSpc>
              <a:spcAft>
                <a:spcPts val="600"/>
              </a:spcAft>
            </a:pPr>
            <a:r>
              <a:rPr lang="en-US" sz="1600" b="1" dirty="0">
                <a:solidFill>
                  <a:srgbClr val="000000"/>
                </a:solidFill>
                <a:latin typeface="Century Gothic" panose="020B0502020202020204" pitchFamily="34" charset="0"/>
                <a:ea typeface="ＭＳ Ｐゴシック" pitchFamily="1" charset="-128"/>
              </a:rPr>
              <a:t>DOES NOT </a:t>
            </a:r>
            <a:r>
              <a:rPr lang="en-US" sz="1600" dirty="0">
                <a:solidFill>
                  <a:srgbClr val="000000"/>
                </a:solidFill>
                <a:latin typeface="Century Gothic" panose="020B0502020202020204" pitchFamily="34" charset="0"/>
                <a:ea typeface="ＭＳ Ｐゴシック" pitchFamily="1" charset="-128"/>
              </a:rPr>
              <a:t>cover ‘liability” due to poor </a:t>
            </a:r>
            <a:r>
              <a:rPr lang="en-US" sz="1600" dirty="0" smtClean="0">
                <a:solidFill>
                  <a:srgbClr val="000000"/>
                </a:solidFill>
                <a:latin typeface="Century Gothic" panose="020B0502020202020204" pitchFamily="34" charset="0"/>
                <a:ea typeface="ＭＳ Ｐゴシック" pitchFamily="1" charset="-128"/>
              </a:rPr>
              <a:t>workmanship</a:t>
            </a:r>
            <a:r>
              <a:rPr lang="en-US" sz="1600" dirty="0">
                <a:solidFill>
                  <a:srgbClr val="000000"/>
                </a:solidFill>
                <a:latin typeface="Century Gothic" panose="020B0502020202020204" pitchFamily="34" charset="0"/>
                <a:ea typeface="ＭＳ Ｐゴシック" pitchFamily="1" charset="-128"/>
              </a:rPr>
              <a:t>, </a:t>
            </a:r>
            <a:r>
              <a:rPr lang="en-US" sz="1600" dirty="0" smtClean="0">
                <a:solidFill>
                  <a:srgbClr val="000000"/>
                </a:solidFill>
                <a:latin typeface="Century Gothic" panose="020B0502020202020204" pitchFamily="34" charset="0"/>
                <a:ea typeface="ＭＳ Ｐゴシック" pitchFamily="1" charset="-128"/>
              </a:rPr>
              <a:t/>
            </a:r>
            <a:br>
              <a:rPr lang="en-US" sz="1600" dirty="0" smtClean="0">
                <a:solidFill>
                  <a:srgbClr val="000000"/>
                </a:solidFill>
                <a:latin typeface="Century Gothic" panose="020B0502020202020204" pitchFamily="34" charset="0"/>
                <a:ea typeface="ＭＳ Ｐゴシック" pitchFamily="1" charset="-128"/>
              </a:rPr>
            </a:br>
            <a:r>
              <a:rPr lang="en-US" sz="1600" dirty="0" smtClean="0">
                <a:solidFill>
                  <a:srgbClr val="000000"/>
                </a:solidFill>
                <a:latin typeface="Century Gothic" panose="020B0502020202020204" pitchFamily="34" charset="0"/>
                <a:ea typeface="ＭＳ Ｐゴシック" pitchFamily="1" charset="-128"/>
              </a:rPr>
              <a:t>job </a:t>
            </a:r>
            <a:r>
              <a:rPr lang="en-US" sz="1600" dirty="0">
                <a:solidFill>
                  <a:srgbClr val="000000"/>
                </a:solidFill>
                <a:latin typeface="Century Gothic" panose="020B0502020202020204" pitchFamily="34" charset="0"/>
                <a:ea typeface="ＭＳ Ｐゴシック" pitchFamily="1" charset="-128"/>
              </a:rPr>
              <a:t>injuries, work accidents, etc.</a:t>
            </a:r>
          </a:p>
          <a:p>
            <a:pPr marL="283464" lvl="0" indent="-283464">
              <a:lnSpc>
                <a:spcPct val="100000"/>
              </a:lnSpc>
              <a:spcAft>
                <a:spcPts val="600"/>
              </a:spcAft>
            </a:pPr>
            <a:r>
              <a:rPr lang="en-US" sz="1600" dirty="0">
                <a:solidFill>
                  <a:srgbClr val="000000"/>
                </a:solidFill>
                <a:latin typeface="Century Gothic" panose="020B0502020202020204" pitchFamily="34" charset="0"/>
                <a:ea typeface="ＭＳ Ｐゴシック" pitchFamily="1" charset="-128"/>
              </a:rPr>
              <a:t>Is </a:t>
            </a:r>
            <a:r>
              <a:rPr lang="en-US" sz="1600" b="1" dirty="0">
                <a:solidFill>
                  <a:srgbClr val="000000"/>
                </a:solidFill>
                <a:latin typeface="Century Gothic" panose="020B0502020202020204" pitchFamily="34" charset="0"/>
                <a:ea typeface="ＭＳ Ｐゴシック" pitchFamily="1" charset="-128"/>
              </a:rPr>
              <a:t>NOT</a:t>
            </a:r>
            <a:r>
              <a:rPr lang="en-US" sz="1600" dirty="0">
                <a:solidFill>
                  <a:srgbClr val="000000"/>
                </a:solidFill>
                <a:latin typeface="Century Gothic" panose="020B0502020202020204" pitchFamily="34" charset="0"/>
                <a:ea typeface="ＭＳ Ｐゴシック" pitchFamily="1" charset="-128"/>
              </a:rPr>
              <a:t> a bail bond or court bond needed in adjudication</a:t>
            </a:r>
          </a:p>
          <a:p>
            <a:pPr marL="283464" lvl="0" indent="-283464">
              <a:lnSpc>
                <a:spcPct val="100000"/>
              </a:lnSpc>
              <a:spcAft>
                <a:spcPts val="600"/>
              </a:spcAft>
            </a:pPr>
            <a:r>
              <a:rPr lang="en-US" sz="1600" dirty="0">
                <a:solidFill>
                  <a:srgbClr val="000000"/>
                </a:solidFill>
                <a:latin typeface="Century Gothic" panose="020B0502020202020204" pitchFamily="34" charset="0"/>
                <a:ea typeface="ＭＳ Ｐゴシック" pitchFamily="1" charset="-128"/>
              </a:rPr>
              <a:t>Is </a:t>
            </a:r>
            <a:r>
              <a:rPr lang="en-US" sz="1600" b="1" dirty="0">
                <a:solidFill>
                  <a:srgbClr val="000000"/>
                </a:solidFill>
                <a:latin typeface="Century Gothic" panose="020B0502020202020204" pitchFamily="34" charset="0"/>
                <a:ea typeface="ＭＳ Ｐゴシック" pitchFamily="1" charset="-128"/>
              </a:rPr>
              <a:t>NOT</a:t>
            </a:r>
            <a:r>
              <a:rPr lang="en-US" sz="1600" dirty="0">
                <a:solidFill>
                  <a:srgbClr val="000000"/>
                </a:solidFill>
                <a:latin typeface="Century Gothic" panose="020B0502020202020204" pitchFamily="34" charset="0"/>
                <a:ea typeface="ＭＳ Ｐゴシック" pitchFamily="1" charset="-128"/>
              </a:rPr>
              <a:t> a bond needed for self-employment </a:t>
            </a:r>
            <a:r>
              <a:rPr lang="en-US" sz="1600" dirty="0" smtClean="0">
                <a:solidFill>
                  <a:srgbClr val="000000"/>
                </a:solidFill>
                <a:latin typeface="Century Gothic" panose="020B0502020202020204" pitchFamily="34" charset="0"/>
                <a:ea typeface="ＭＳ Ｐゴシック" pitchFamily="1" charset="-128"/>
              </a:rPr>
              <a:t/>
            </a:r>
            <a:br>
              <a:rPr lang="en-US" sz="1600" dirty="0" smtClean="0">
                <a:solidFill>
                  <a:srgbClr val="000000"/>
                </a:solidFill>
                <a:latin typeface="Century Gothic" panose="020B0502020202020204" pitchFamily="34" charset="0"/>
                <a:ea typeface="ＭＳ Ｐゴシック" pitchFamily="1" charset="-128"/>
              </a:rPr>
            </a:br>
            <a:r>
              <a:rPr lang="en-US" sz="1600" dirty="0" smtClean="0">
                <a:solidFill>
                  <a:srgbClr val="000000"/>
                </a:solidFill>
                <a:latin typeface="Century Gothic" panose="020B0502020202020204" pitchFamily="34" charset="0"/>
                <a:ea typeface="ＭＳ Ｐゴシック" pitchFamily="1" charset="-128"/>
              </a:rPr>
              <a:t>(</a:t>
            </a:r>
            <a:r>
              <a:rPr lang="en-US" sz="1600" dirty="0">
                <a:solidFill>
                  <a:srgbClr val="000000"/>
                </a:solidFill>
                <a:latin typeface="Century Gothic" panose="020B0502020202020204" pitchFamily="34" charset="0"/>
                <a:ea typeface="ＭＳ Ｐゴシック" pitchFamily="1" charset="-128"/>
              </a:rPr>
              <a:t>contract bond, </a:t>
            </a:r>
            <a:r>
              <a:rPr lang="en-US" sz="1600" dirty="0" smtClean="0">
                <a:solidFill>
                  <a:srgbClr val="000000"/>
                </a:solidFill>
                <a:latin typeface="Century Gothic" panose="020B0502020202020204" pitchFamily="34" charset="0"/>
                <a:ea typeface="ＭＳ Ｐゴシック" pitchFamily="1" charset="-128"/>
              </a:rPr>
              <a:t>license </a:t>
            </a:r>
            <a:r>
              <a:rPr lang="en-US" sz="1600" dirty="0">
                <a:solidFill>
                  <a:srgbClr val="000000"/>
                </a:solidFill>
                <a:latin typeface="Century Gothic" panose="020B0502020202020204" pitchFamily="34" charset="0"/>
                <a:ea typeface="ＭＳ Ｐゴシック" pitchFamily="1" charset="-128"/>
              </a:rPr>
              <a:t>bond or performance bond)</a:t>
            </a: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16</a:t>
            </a:fld>
            <a:endParaRPr lang="en-US" sz="1500" dirty="0"/>
          </a:p>
        </p:txBody>
      </p:sp>
      <p:sp>
        <p:nvSpPr>
          <p:cNvPr id="7" name="Title 1"/>
          <p:cNvSpPr>
            <a:spLocks noGrp="1"/>
          </p:cNvSpPr>
          <p:nvPr>
            <p:ph type="title"/>
          </p:nvPr>
        </p:nvSpPr>
        <p:spPr>
          <a:xfrm>
            <a:off x="457200" y="417582"/>
            <a:ext cx="8138160" cy="954018"/>
          </a:xfrm>
        </p:spPr>
        <p:txBody>
          <a:bodyPr lIns="0" anchor="t" anchorCtr="0">
            <a:noAutofit/>
          </a:bodyPr>
          <a:lstStyle/>
          <a:p>
            <a:r>
              <a:rPr lang="en-US" sz="4800" dirty="0" smtClean="0">
                <a:latin typeface="Segoe UI Black" panose="020B0A02040204020203" pitchFamily="34" charset="0"/>
                <a:ea typeface="Segoe UI Black" panose="020B0A02040204020203" pitchFamily="34" charset="0"/>
                <a:cs typeface="Arial" panose="020B0604020202020204" pitchFamily="34" charset="0"/>
              </a:rPr>
              <a:t>Federal Bonding</a:t>
            </a:r>
            <a:endParaRPr lang="en-US" sz="4800" dirty="0">
              <a:latin typeface="Segoe UI Black" panose="020B0A02040204020203" pitchFamily="34" charset="0"/>
              <a:ea typeface="Segoe UI Black" panose="020B0A02040204020203" pitchFamily="34" charset="0"/>
              <a:cs typeface="Arial" panose="020B060402020202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28813"/>
          <a:stretch/>
        </p:blipFill>
        <p:spPr>
          <a:xfrm>
            <a:off x="5151404" y="3310704"/>
            <a:ext cx="3901156" cy="1489531"/>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44444" t="74971" r="42858"/>
          <a:stretch/>
        </p:blipFill>
        <p:spPr>
          <a:xfrm rot="16409667">
            <a:off x="6856072" y="4795718"/>
            <a:ext cx="491820" cy="51995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3521541"/>
            <a:ext cx="1632264" cy="466995"/>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8622" r="64308" b="66391"/>
          <a:stretch/>
        </p:blipFill>
        <p:spPr>
          <a:xfrm>
            <a:off x="7677150" y="3610362"/>
            <a:ext cx="838200" cy="823629"/>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54313" t="41752" r="23962" b="24044"/>
          <a:stretch/>
        </p:blipFill>
        <p:spPr>
          <a:xfrm>
            <a:off x="6347450" y="3936387"/>
            <a:ext cx="967750" cy="76037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6775" y="3513811"/>
            <a:ext cx="2811425" cy="1058189"/>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60834"/>
          <a:stretch/>
        </p:blipFill>
        <p:spPr>
          <a:xfrm>
            <a:off x="6781800" y="4677396"/>
            <a:ext cx="2125896" cy="2239170"/>
          </a:xfrm>
          <a:prstGeom prst="rect">
            <a:avLst/>
          </a:prstGeom>
        </p:spPr>
      </p:pic>
    </p:spTree>
    <p:extLst>
      <p:ext uri="{BB962C8B-B14F-4D97-AF65-F5344CB8AC3E}">
        <p14:creationId xmlns:p14="http://schemas.microsoft.com/office/powerpoint/2010/main" val="382151409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1797049"/>
            <a:ext cx="8580120" cy="5060951"/>
          </a:xfrm>
        </p:spPr>
        <p:txBody>
          <a:bodyPr>
            <a:noAutofit/>
          </a:bodyPr>
          <a:lstStyle/>
          <a:p>
            <a:pPr marL="0" lvl="0" indent="0">
              <a:lnSpc>
                <a:spcPct val="100000"/>
              </a:lnSpc>
              <a:spcAft>
                <a:spcPts val="600"/>
              </a:spcAft>
              <a:buClr>
                <a:schemeClr val="dk1"/>
              </a:buClr>
              <a:buSzPts val="1100"/>
              <a:buNone/>
            </a:pPr>
            <a:r>
              <a:rPr lang="en-US" sz="1800" b="1" dirty="0">
                <a:solidFill>
                  <a:schemeClr val="tx1"/>
                </a:solidFill>
                <a:latin typeface="Century Gothic" panose="020B0502020202020204" pitchFamily="34" charset="0"/>
                <a:ea typeface="Muli"/>
                <a:cs typeface="Muli"/>
                <a:sym typeface="Muli"/>
              </a:rPr>
              <a:t>The U.S. Department of Labor recently announced an award of </a:t>
            </a:r>
            <a:r>
              <a:rPr lang="en-US" sz="1800" b="1" dirty="0" smtClean="0">
                <a:solidFill>
                  <a:schemeClr val="tx1"/>
                </a:solidFill>
                <a:latin typeface="Century Gothic" panose="020B0502020202020204" pitchFamily="34" charset="0"/>
                <a:ea typeface="Muli"/>
                <a:cs typeface="Muli"/>
                <a:sym typeface="Muli"/>
              </a:rPr>
              <a:t/>
            </a:r>
            <a:br>
              <a:rPr lang="en-US" sz="1800" b="1" dirty="0" smtClean="0">
                <a:solidFill>
                  <a:schemeClr val="tx1"/>
                </a:solidFill>
                <a:latin typeface="Century Gothic" panose="020B0502020202020204" pitchFamily="34" charset="0"/>
                <a:ea typeface="Muli"/>
                <a:cs typeface="Muli"/>
                <a:sym typeface="Muli"/>
              </a:rPr>
            </a:br>
            <a:r>
              <a:rPr lang="en-US" sz="1800" b="1" dirty="0" smtClean="0">
                <a:solidFill>
                  <a:schemeClr val="tx1"/>
                </a:solidFill>
                <a:latin typeface="Century Gothic" panose="020B0502020202020204" pitchFamily="34" charset="0"/>
                <a:ea typeface="Muli"/>
                <a:cs typeface="Muli"/>
                <a:sym typeface="Muli"/>
              </a:rPr>
              <a:t>$</a:t>
            </a:r>
            <a:r>
              <a:rPr lang="en-US" sz="1800" b="1" dirty="0">
                <a:solidFill>
                  <a:schemeClr val="tx1"/>
                </a:solidFill>
                <a:latin typeface="Century Gothic" panose="020B0502020202020204" pitchFamily="34" charset="0"/>
                <a:ea typeface="Muli"/>
                <a:cs typeface="Muli"/>
                <a:sym typeface="Muli"/>
              </a:rPr>
              <a:t>2,234,122 for Federal Bonding Demonstration Grants.</a:t>
            </a:r>
          </a:p>
          <a:p>
            <a:pPr lvl="0">
              <a:lnSpc>
                <a:spcPct val="100000"/>
              </a:lnSpc>
              <a:spcBef>
                <a:spcPts val="375"/>
              </a:spcBef>
              <a:spcAft>
                <a:spcPts val="600"/>
              </a:spcAft>
              <a:buClr>
                <a:schemeClr val="tx1"/>
              </a:buClr>
              <a:buSzPct val="100000"/>
            </a:pPr>
            <a:r>
              <a:rPr lang="en-US" sz="1600" dirty="0" smtClean="0">
                <a:solidFill>
                  <a:schemeClr val="tx1"/>
                </a:solidFill>
                <a:latin typeface="Century Gothic" panose="020B0502020202020204" pitchFamily="34" charset="0"/>
                <a:ea typeface="Muli"/>
                <a:cs typeface="Muli"/>
                <a:sym typeface="Muli"/>
              </a:rPr>
              <a:t>New </a:t>
            </a:r>
            <a:r>
              <a:rPr lang="en-US" sz="1600" dirty="0">
                <a:solidFill>
                  <a:schemeClr val="tx1"/>
                </a:solidFill>
                <a:latin typeface="Century Gothic" panose="020B0502020202020204" pitchFamily="34" charset="0"/>
                <a:ea typeface="Muli"/>
                <a:cs typeface="Muli"/>
                <a:sym typeface="Muli"/>
              </a:rPr>
              <a:t>Hampshire was one of twenty-one states to receive $100,000 to purchase fidelity bonds over a four-year period.</a:t>
            </a:r>
          </a:p>
          <a:p>
            <a:pPr lvl="0">
              <a:lnSpc>
                <a:spcPct val="100000"/>
              </a:lnSpc>
              <a:spcAft>
                <a:spcPts val="600"/>
              </a:spcAft>
              <a:buClr>
                <a:schemeClr val="tx1"/>
              </a:buClr>
              <a:buSzPct val="100000"/>
            </a:pPr>
            <a:r>
              <a:rPr lang="en-US" sz="1600" dirty="0">
                <a:solidFill>
                  <a:schemeClr val="tx1"/>
                </a:solidFill>
                <a:latin typeface="Century Gothic" panose="020B0502020202020204" pitchFamily="34" charset="0"/>
                <a:ea typeface="Muli"/>
                <a:cs typeface="Muli"/>
                <a:sym typeface="Muli"/>
              </a:rPr>
              <a:t>These funds aim to reduce </a:t>
            </a:r>
            <a:r>
              <a:rPr lang="en-US" sz="1600" dirty="0" smtClean="0">
                <a:solidFill>
                  <a:schemeClr val="tx1"/>
                </a:solidFill>
                <a:latin typeface="Century Gothic" panose="020B0502020202020204" pitchFamily="34" charset="0"/>
                <a:ea typeface="Muli"/>
                <a:cs typeface="Muli"/>
                <a:sym typeface="Muli"/>
              </a:rPr>
              <a:t>recidivism </a:t>
            </a:r>
            <a:r>
              <a:rPr lang="en-US" sz="1600" dirty="0">
                <a:solidFill>
                  <a:schemeClr val="tx1"/>
                </a:solidFill>
                <a:latin typeface="Century Gothic" panose="020B0502020202020204" pitchFamily="34" charset="0"/>
                <a:ea typeface="Muli"/>
                <a:cs typeface="Muli"/>
                <a:sym typeface="Muli"/>
              </a:rPr>
              <a:t>and ensure successful </a:t>
            </a:r>
            <a:r>
              <a:rPr lang="en-US" sz="1600" dirty="0" smtClean="0">
                <a:solidFill>
                  <a:schemeClr val="tx1"/>
                </a:solidFill>
                <a:latin typeface="Century Gothic" panose="020B0502020202020204" pitchFamily="34" charset="0"/>
                <a:ea typeface="Muli"/>
                <a:cs typeface="Muli"/>
                <a:sym typeface="Muli"/>
              </a:rPr>
              <a:t>reentry </a:t>
            </a:r>
            <a:r>
              <a:rPr lang="en-US" sz="1600" dirty="0">
                <a:solidFill>
                  <a:schemeClr val="tx1"/>
                </a:solidFill>
                <a:latin typeface="Century Gothic" panose="020B0502020202020204" pitchFamily="34" charset="0"/>
                <a:ea typeface="Muli"/>
                <a:cs typeface="Muli"/>
                <a:sym typeface="Muli"/>
              </a:rPr>
              <a:t>of </a:t>
            </a:r>
            <a:r>
              <a:rPr lang="en-US" sz="1600" dirty="0" smtClean="0">
                <a:solidFill>
                  <a:schemeClr val="tx1"/>
                </a:solidFill>
                <a:latin typeface="Century Gothic" panose="020B0502020202020204" pitchFamily="34" charset="0"/>
                <a:ea typeface="Muli"/>
                <a:cs typeface="Muli"/>
                <a:sym typeface="Muli"/>
              </a:rPr>
              <a:t>ex-offenders</a:t>
            </a:r>
            <a:r>
              <a:rPr lang="en-US" sz="1600" dirty="0">
                <a:solidFill>
                  <a:schemeClr val="tx1"/>
                </a:solidFill>
                <a:latin typeface="Century Gothic" panose="020B0502020202020204" pitchFamily="34" charset="0"/>
                <a:ea typeface="Muli"/>
                <a:cs typeface="Muli"/>
                <a:sym typeface="Muli"/>
              </a:rPr>
              <a:t>, including those recovering from opioid and other substance use disorders, back into their communities. </a:t>
            </a:r>
          </a:p>
          <a:p>
            <a:pPr lvl="0">
              <a:lnSpc>
                <a:spcPct val="100000"/>
              </a:lnSpc>
              <a:spcAft>
                <a:spcPts val="600"/>
              </a:spcAft>
              <a:buClr>
                <a:schemeClr val="tx1"/>
              </a:buClr>
              <a:buSzPct val="100000"/>
            </a:pPr>
            <a:r>
              <a:rPr lang="en-US" sz="1600" dirty="0">
                <a:solidFill>
                  <a:schemeClr val="tx1"/>
                </a:solidFill>
                <a:latin typeface="Century Gothic" panose="020B0502020202020204" pitchFamily="34" charset="0"/>
                <a:ea typeface="Muli"/>
                <a:cs typeface="Muli"/>
                <a:sym typeface="Muli"/>
              </a:rPr>
              <a:t>Funds can </a:t>
            </a:r>
            <a:r>
              <a:rPr lang="en-US" sz="1600" u="sng" dirty="0">
                <a:solidFill>
                  <a:schemeClr val="tx1"/>
                </a:solidFill>
                <a:latin typeface="Century Gothic" panose="020B0502020202020204" pitchFamily="34" charset="0"/>
                <a:ea typeface="Muli"/>
                <a:cs typeface="Muli"/>
                <a:sym typeface="Muli"/>
              </a:rPr>
              <a:t>only</a:t>
            </a:r>
            <a:r>
              <a:rPr lang="en-US" sz="1600" dirty="0">
                <a:solidFill>
                  <a:schemeClr val="tx1"/>
                </a:solidFill>
                <a:latin typeface="Century Gothic" panose="020B0502020202020204" pitchFamily="34" charset="0"/>
                <a:ea typeface="Muli"/>
                <a:cs typeface="Muli"/>
                <a:sym typeface="Muli"/>
              </a:rPr>
              <a:t> be used to purchase bonds for individuals with criminal records, including those involved with the criminal justice system by virtue of their history of opioid or other substance use disorders.</a:t>
            </a:r>
          </a:p>
          <a:p>
            <a:pPr lvl="0">
              <a:lnSpc>
                <a:spcPct val="100000"/>
              </a:lnSpc>
              <a:spcAft>
                <a:spcPts val="600"/>
              </a:spcAft>
              <a:buClr>
                <a:schemeClr val="tx1"/>
              </a:buClr>
              <a:buSzPct val="100000"/>
            </a:pPr>
            <a:r>
              <a:rPr lang="en-US" sz="1600" dirty="0">
                <a:solidFill>
                  <a:schemeClr val="tx1"/>
                </a:solidFill>
                <a:latin typeface="Century Gothic" panose="020B0502020202020204" pitchFamily="34" charset="0"/>
                <a:ea typeface="Muli"/>
                <a:cs typeface="Muli"/>
                <a:sym typeface="Muli"/>
              </a:rPr>
              <a:t>States that wish to provide bonds for at-risk individuals who are </a:t>
            </a:r>
            <a:r>
              <a:rPr lang="en-US" sz="1600" dirty="0" smtClean="0">
                <a:solidFill>
                  <a:schemeClr val="tx1"/>
                </a:solidFill>
                <a:latin typeface="Century Gothic" panose="020B0502020202020204" pitchFamily="34" charset="0"/>
                <a:ea typeface="Muli"/>
                <a:cs typeface="Muli"/>
                <a:sym typeface="Muli"/>
              </a:rPr>
              <a:t/>
            </a:r>
            <a:br>
              <a:rPr lang="en-US" sz="1600" dirty="0" smtClean="0">
                <a:solidFill>
                  <a:schemeClr val="tx1"/>
                </a:solidFill>
                <a:latin typeface="Century Gothic" panose="020B0502020202020204" pitchFamily="34" charset="0"/>
                <a:ea typeface="Muli"/>
                <a:cs typeface="Muli"/>
                <a:sym typeface="Muli"/>
              </a:rPr>
            </a:br>
            <a:r>
              <a:rPr lang="en-US" sz="1600" dirty="0" smtClean="0">
                <a:solidFill>
                  <a:schemeClr val="tx1"/>
                </a:solidFill>
                <a:latin typeface="Century Gothic" panose="020B0502020202020204" pitchFamily="34" charset="0"/>
                <a:ea typeface="Muli"/>
                <a:cs typeface="Muli"/>
                <a:sym typeface="Muli"/>
              </a:rPr>
              <a:t>not </a:t>
            </a:r>
            <a:r>
              <a:rPr lang="en-US" sz="1600" dirty="0">
                <a:solidFill>
                  <a:schemeClr val="tx1"/>
                </a:solidFill>
                <a:latin typeface="Century Gothic" panose="020B0502020202020204" pitchFamily="34" charset="0"/>
                <a:ea typeface="Muli"/>
                <a:cs typeface="Muli"/>
                <a:sym typeface="Muli"/>
              </a:rPr>
              <a:t>ex-offenders, such as those with poor credit, no credit, </a:t>
            </a:r>
            <a:r>
              <a:rPr lang="en-US" sz="1600" dirty="0" smtClean="0">
                <a:solidFill>
                  <a:schemeClr val="tx1"/>
                </a:solidFill>
                <a:latin typeface="Century Gothic" panose="020B0502020202020204" pitchFamily="34" charset="0"/>
                <a:ea typeface="Muli"/>
                <a:cs typeface="Muli"/>
                <a:sym typeface="Muli"/>
              </a:rPr>
              <a:t/>
            </a:r>
            <a:br>
              <a:rPr lang="en-US" sz="1600" dirty="0" smtClean="0">
                <a:solidFill>
                  <a:schemeClr val="tx1"/>
                </a:solidFill>
                <a:latin typeface="Century Gothic" panose="020B0502020202020204" pitchFamily="34" charset="0"/>
                <a:ea typeface="Muli"/>
                <a:cs typeface="Muli"/>
                <a:sym typeface="Muli"/>
              </a:rPr>
            </a:br>
            <a:r>
              <a:rPr lang="en-US" sz="1600" dirty="0" smtClean="0">
                <a:solidFill>
                  <a:schemeClr val="tx1"/>
                </a:solidFill>
                <a:latin typeface="Century Gothic" panose="020B0502020202020204" pitchFamily="34" charset="0"/>
                <a:ea typeface="Muli"/>
                <a:cs typeface="Muli"/>
                <a:sym typeface="Muli"/>
              </a:rPr>
              <a:t>lack </a:t>
            </a:r>
            <a:r>
              <a:rPr lang="en-US" sz="1600" dirty="0">
                <a:solidFill>
                  <a:schemeClr val="tx1"/>
                </a:solidFill>
                <a:latin typeface="Century Gothic" panose="020B0502020202020204" pitchFamily="34" charset="0"/>
                <a:ea typeface="Muli"/>
                <a:cs typeface="Muli"/>
                <a:sym typeface="Muli"/>
              </a:rPr>
              <a:t>of </a:t>
            </a:r>
            <a:r>
              <a:rPr lang="en-US" sz="1600" dirty="0" smtClean="0">
                <a:solidFill>
                  <a:schemeClr val="tx1"/>
                </a:solidFill>
                <a:latin typeface="Century Gothic" panose="020B0502020202020204" pitchFamily="34" charset="0"/>
                <a:ea typeface="Muli"/>
                <a:cs typeface="Muli"/>
                <a:sym typeface="Muli"/>
              </a:rPr>
              <a:t>employment </a:t>
            </a:r>
            <a:r>
              <a:rPr lang="en-US" sz="1600" dirty="0">
                <a:solidFill>
                  <a:schemeClr val="tx1"/>
                </a:solidFill>
                <a:latin typeface="Century Gothic" panose="020B0502020202020204" pitchFamily="34" charset="0"/>
                <a:ea typeface="Muli"/>
                <a:cs typeface="Muli"/>
                <a:sym typeface="Muli"/>
              </a:rPr>
              <a:t>history, or dishonorable discharge, </a:t>
            </a:r>
            <a:r>
              <a:rPr lang="en-US" sz="1600" dirty="0" smtClean="0">
                <a:solidFill>
                  <a:schemeClr val="tx1"/>
                </a:solidFill>
                <a:latin typeface="Century Gothic" panose="020B0502020202020204" pitchFamily="34" charset="0"/>
                <a:ea typeface="Muli"/>
                <a:cs typeface="Muli"/>
                <a:sym typeface="Muli"/>
              </a:rPr>
              <a:t/>
            </a:r>
            <a:br>
              <a:rPr lang="en-US" sz="1600" dirty="0" smtClean="0">
                <a:solidFill>
                  <a:schemeClr val="tx1"/>
                </a:solidFill>
                <a:latin typeface="Century Gothic" panose="020B0502020202020204" pitchFamily="34" charset="0"/>
                <a:ea typeface="Muli"/>
                <a:cs typeface="Muli"/>
                <a:sym typeface="Muli"/>
              </a:rPr>
            </a:br>
            <a:r>
              <a:rPr lang="en-US" sz="1600" dirty="0" smtClean="0">
                <a:solidFill>
                  <a:schemeClr val="tx1"/>
                </a:solidFill>
                <a:latin typeface="Century Gothic" panose="020B0502020202020204" pitchFamily="34" charset="0"/>
                <a:ea typeface="Muli"/>
                <a:cs typeface="Muli"/>
                <a:sym typeface="Muli"/>
              </a:rPr>
              <a:t>must </a:t>
            </a:r>
            <a:r>
              <a:rPr lang="en-US" sz="1600" dirty="0">
                <a:solidFill>
                  <a:schemeClr val="tx1"/>
                </a:solidFill>
                <a:latin typeface="Century Gothic" panose="020B0502020202020204" pitchFamily="34" charset="0"/>
                <a:ea typeface="Muli"/>
                <a:cs typeface="Muli"/>
                <a:sym typeface="Muli"/>
              </a:rPr>
              <a:t>purchase bonds with funds other than those </a:t>
            </a:r>
            <a:r>
              <a:rPr lang="en-US" sz="1600" dirty="0" smtClean="0">
                <a:solidFill>
                  <a:schemeClr val="tx1"/>
                </a:solidFill>
                <a:latin typeface="Century Gothic" panose="020B0502020202020204" pitchFamily="34" charset="0"/>
                <a:ea typeface="Muli"/>
                <a:cs typeface="Muli"/>
                <a:sym typeface="Muli"/>
              </a:rPr>
              <a:t/>
            </a:r>
            <a:br>
              <a:rPr lang="en-US" sz="1600" dirty="0" smtClean="0">
                <a:solidFill>
                  <a:schemeClr val="tx1"/>
                </a:solidFill>
                <a:latin typeface="Century Gothic" panose="020B0502020202020204" pitchFamily="34" charset="0"/>
                <a:ea typeface="Muli"/>
                <a:cs typeface="Muli"/>
                <a:sym typeface="Muli"/>
              </a:rPr>
            </a:br>
            <a:r>
              <a:rPr lang="en-US" sz="1600" dirty="0" smtClean="0">
                <a:solidFill>
                  <a:schemeClr val="tx1"/>
                </a:solidFill>
                <a:latin typeface="Century Gothic" panose="020B0502020202020204" pitchFamily="34" charset="0"/>
                <a:ea typeface="Muli"/>
                <a:cs typeface="Muli"/>
                <a:sym typeface="Muli"/>
              </a:rPr>
              <a:t>provided </a:t>
            </a:r>
            <a:r>
              <a:rPr lang="en-US" sz="1600" dirty="0">
                <a:solidFill>
                  <a:schemeClr val="tx1"/>
                </a:solidFill>
                <a:latin typeface="Century Gothic" panose="020B0502020202020204" pitchFamily="34" charset="0"/>
                <a:ea typeface="Muli"/>
                <a:cs typeface="Muli"/>
                <a:sym typeface="Muli"/>
              </a:rPr>
              <a:t>in this demonstration</a:t>
            </a:r>
            <a:r>
              <a:rPr lang="en-US" sz="1600" dirty="0" smtClean="0">
                <a:solidFill>
                  <a:schemeClr val="tx1"/>
                </a:solidFill>
                <a:latin typeface="Century Gothic" panose="020B0502020202020204" pitchFamily="34" charset="0"/>
                <a:ea typeface="Muli"/>
                <a:cs typeface="Muli"/>
                <a:sym typeface="Muli"/>
              </a:rPr>
              <a:t>.</a:t>
            </a:r>
            <a:endParaRPr lang="en-US" sz="1600" dirty="0">
              <a:solidFill>
                <a:schemeClr val="tx1"/>
              </a:solidFill>
              <a:latin typeface="Century Gothic" panose="020B0502020202020204" pitchFamily="34" charset="0"/>
              <a:ea typeface="Muli"/>
              <a:cs typeface="Muli"/>
              <a:sym typeface="Muli"/>
            </a:endParaRP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17</a:t>
            </a:fld>
            <a:endParaRPr lang="en-US" sz="1500" dirty="0"/>
          </a:p>
        </p:txBody>
      </p:sp>
      <p:sp>
        <p:nvSpPr>
          <p:cNvPr id="7" name="Title 1"/>
          <p:cNvSpPr>
            <a:spLocks noGrp="1"/>
          </p:cNvSpPr>
          <p:nvPr>
            <p:ph type="title"/>
          </p:nvPr>
        </p:nvSpPr>
        <p:spPr>
          <a:xfrm>
            <a:off x="472440" y="401706"/>
            <a:ext cx="8138160" cy="1198494"/>
          </a:xfrm>
        </p:spPr>
        <p:txBody>
          <a:bodyPr lIns="0" anchor="t" anchorCtr="0">
            <a:noAutofit/>
          </a:bodyPr>
          <a:lstStyle/>
          <a:p>
            <a:r>
              <a:rPr lang="en-US" sz="4800" dirty="0">
                <a:solidFill>
                  <a:prstClr val="black"/>
                </a:solidFill>
                <a:latin typeface="Segoe UI Black" panose="020B0A02040204020203" pitchFamily="34" charset="0"/>
                <a:ea typeface="Segoe UI Black" panose="020B0A02040204020203" pitchFamily="34" charset="0"/>
                <a:cs typeface="Arial" panose="020B0604020202020204" pitchFamily="34" charset="0"/>
              </a:rPr>
              <a:t>Federal Bonding Program Demonstration Grant</a:t>
            </a:r>
            <a:endParaRPr lang="en-US" sz="4800" dirty="0">
              <a:latin typeface="Segoe UI Black" panose="020B0A02040204020203" pitchFamily="34" charset="0"/>
              <a:ea typeface="Segoe UI Black" panose="020B0A02040204020203" pitchFamily="34" charset="0"/>
              <a:cs typeface="Arial" panose="020B0604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0834"/>
          <a:stretch/>
        </p:blipFill>
        <p:spPr>
          <a:xfrm>
            <a:off x="6781800" y="4677396"/>
            <a:ext cx="2125896" cy="2239170"/>
          </a:xfrm>
          <a:prstGeom prst="rect">
            <a:avLst/>
          </a:prstGeom>
        </p:spPr>
      </p:pic>
    </p:spTree>
    <p:extLst>
      <p:ext uri="{BB962C8B-B14F-4D97-AF65-F5344CB8AC3E}">
        <p14:creationId xmlns:p14="http://schemas.microsoft.com/office/powerpoint/2010/main" val="98405066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046720" cy="4953000"/>
          </a:xfrm>
        </p:spPr>
        <p:txBody>
          <a:bodyPr>
            <a:normAutofit/>
          </a:bodyPr>
          <a:lstStyle/>
          <a:p>
            <a:pPr marL="0" lvl="0" indent="0">
              <a:lnSpc>
                <a:spcPct val="100000"/>
              </a:lnSpc>
              <a:spcAft>
                <a:spcPts val="600"/>
              </a:spcAft>
              <a:buClr>
                <a:schemeClr val="dk1"/>
              </a:buClr>
              <a:buSzPts val="1100"/>
              <a:buNone/>
            </a:pPr>
            <a:r>
              <a:rPr lang="en-US" sz="2000" b="1" dirty="0">
                <a:latin typeface="Century Gothic" panose="020B0502020202020204" pitchFamily="34" charset="0"/>
              </a:rPr>
              <a:t>The goals of this demonstration </a:t>
            </a:r>
            <a:r>
              <a:rPr lang="en-US" sz="2000" b="1" dirty="0" smtClean="0">
                <a:latin typeface="Century Gothic" panose="020B0502020202020204" pitchFamily="34" charset="0"/>
              </a:rPr>
              <a:t>include:</a:t>
            </a:r>
          </a:p>
          <a:p>
            <a:pPr marL="283464" indent="-283464">
              <a:lnSpc>
                <a:spcPct val="100000"/>
              </a:lnSpc>
              <a:spcBef>
                <a:spcPts val="375"/>
              </a:spcBef>
              <a:spcAft>
                <a:spcPts val="600"/>
              </a:spcAft>
              <a:buClr>
                <a:schemeClr val="dk1"/>
              </a:buClr>
              <a:buSzPct val="100000"/>
            </a:pPr>
            <a:r>
              <a:rPr lang="en-US" sz="2000" dirty="0" smtClean="0">
                <a:latin typeface="Century Gothic" panose="020B0502020202020204" pitchFamily="34" charset="0"/>
              </a:rPr>
              <a:t>Improving </a:t>
            </a:r>
            <a:r>
              <a:rPr lang="en-US" sz="2000" dirty="0">
                <a:latin typeface="Century Gothic" panose="020B0502020202020204" pitchFamily="34" charset="0"/>
              </a:rPr>
              <a:t>employment outcomes, which in turn decreases recidivism for persons with criminal records by encouraging states to provide fidelity bonds to employers as a hiring tool for persons with criminal </a:t>
            </a:r>
            <a:r>
              <a:rPr lang="en-US" sz="2000" dirty="0" smtClean="0">
                <a:latin typeface="Century Gothic" panose="020B0502020202020204" pitchFamily="34" charset="0"/>
              </a:rPr>
              <a:t>records.</a:t>
            </a:r>
          </a:p>
          <a:p>
            <a:pPr marL="283464" lvl="0" indent="-283464">
              <a:lnSpc>
                <a:spcPct val="100000"/>
              </a:lnSpc>
              <a:spcAft>
                <a:spcPts val="600"/>
              </a:spcAft>
              <a:buClr>
                <a:schemeClr val="dk1"/>
              </a:buClr>
              <a:buSzPct val="100000"/>
            </a:pPr>
            <a:r>
              <a:rPr lang="en-US" sz="2000" dirty="0" smtClean="0">
                <a:latin typeface="Century Gothic" panose="020B0502020202020204" pitchFamily="34" charset="0"/>
              </a:rPr>
              <a:t>Educating </a:t>
            </a:r>
            <a:r>
              <a:rPr lang="en-US" sz="2000" dirty="0">
                <a:latin typeface="Century Gothic" panose="020B0502020202020204" pitchFamily="34" charset="0"/>
              </a:rPr>
              <a:t>employers and the public on the availability and benefits of fidelity bonds for persons with criminal </a:t>
            </a:r>
            <a:r>
              <a:rPr lang="en-US" sz="2000" dirty="0" smtClean="0">
                <a:latin typeface="Century Gothic" panose="020B0502020202020204" pitchFamily="34" charset="0"/>
              </a:rPr>
              <a:t>records.</a:t>
            </a:r>
          </a:p>
          <a:p>
            <a:pPr marL="283464" lvl="0" indent="-283464">
              <a:lnSpc>
                <a:spcPct val="100000"/>
              </a:lnSpc>
              <a:spcAft>
                <a:spcPts val="600"/>
              </a:spcAft>
              <a:buClr>
                <a:schemeClr val="dk1"/>
              </a:buClr>
              <a:buSzPct val="100000"/>
            </a:pPr>
            <a:r>
              <a:rPr lang="en-US" sz="2000" dirty="0" smtClean="0">
                <a:latin typeface="Century Gothic" panose="020B0502020202020204" pitchFamily="34" charset="0"/>
              </a:rPr>
              <a:t>Providing </a:t>
            </a:r>
            <a:r>
              <a:rPr lang="en-US" sz="2000" dirty="0">
                <a:latin typeface="Century Gothic" panose="020B0502020202020204" pitchFamily="34" charset="0"/>
              </a:rPr>
              <a:t>outreach to employers to encourage them to </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2000" dirty="0" smtClean="0">
                <a:latin typeface="Century Gothic" panose="020B0502020202020204" pitchFamily="34" charset="0"/>
              </a:rPr>
              <a:t>hire persons </a:t>
            </a:r>
            <a:r>
              <a:rPr lang="en-US" sz="2000" dirty="0">
                <a:latin typeface="Century Gothic" panose="020B0502020202020204" pitchFamily="34" charset="0"/>
              </a:rPr>
              <a:t>with criminal </a:t>
            </a:r>
            <a:r>
              <a:rPr lang="en-US" sz="2000" dirty="0" smtClean="0">
                <a:latin typeface="Century Gothic" panose="020B0502020202020204" pitchFamily="34" charset="0"/>
              </a:rPr>
              <a:t>records.</a:t>
            </a:r>
          </a:p>
          <a:p>
            <a:pPr marL="283464" lvl="0" indent="-283464">
              <a:lnSpc>
                <a:spcPct val="100000"/>
              </a:lnSpc>
              <a:spcAft>
                <a:spcPts val="600"/>
              </a:spcAft>
              <a:buClr>
                <a:schemeClr val="dk1"/>
              </a:buClr>
              <a:buSzPct val="100000"/>
            </a:pPr>
            <a:r>
              <a:rPr lang="en-US" sz="2000" dirty="0" smtClean="0">
                <a:latin typeface="Century Gothic" panose="020B0502020202020204" pitchFamily="34" charset="0"/>
              </a:rPr>
              <a:t>Reducing </a:t>
            </a:r>
            <a:r>
              <a:rPr lang="en-US" sz="2000" dirty="0">
                <a:latin typeface="Century Gothic" panose="020B0502020202020204" pitchFamily="34" charset="0"/>
              </a:rPr>
              <a:t>barriers for justice-involved individuals </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2000" dirty="0" smtClean="0">
                <a:latin typeface="Century Gothic" panose="020B0502020202020204" pitchFamily="34" charset="0"/>
              </a:rPr>
              <a:t>and </a:t>
            </a:r>
            <a:r>
              <a:rPr lang="en-US" sz="2000" dirty="0">
                <a:latin typeface="Century Gothic" panose="020B0502020202020204" pitchFamily="34" charset="0"/>
              </a:rPr>
              <a:t>getting </a:t>
            </a:r>
            <a:r>
              <a:rPr lang="en-US" sz="2000" dirty="0" smtClean="0">
                <a:latin typeface="Century Gothic" panose="020B0502020202020204" pitchFamily="34" charset="0"/>
              </a:rPr>
              <a:t>their lives </a:t>
            </a:r>
            <a:r>
              <a:rPr lang="en-US" sz="2000" dirty="0">
                <a:latin typeface="Century Gothic" panose="020B0502020202020204" pitchFamily="34" charset="0"/>
              </a:rPr>
              <a:t>back in order to build </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2000" dirty="0" smtClean="0">
                <a:latin typeface="Century Gothic" panose="020B0502020202020204" pitchFamily="34" charset="0"/>
              </a:rPr>
              <a:t>strong</a:t>
            </a:r>
            <a:r>
              <a:rPr lang="en-US" sz="2000" dirty="0">
                <a:latin typeface="Century Gothic" panose="020B0502020202020204" pitchFamily="34" charset="0"/>
              </a:rPr>
              <a:t>, healthy communities</a:t>
            </a:r>
            <a:r>
              <a:rPr lang="en-US" sz="2000" dirty="0" smtClean="0">
                <a:latin typeface="Century Gothic" panose="020B0502020202020204" pitchFamily="34" charset="0"/>
              </a:rPr>
              <a:t>.</a:t>
            </a:r>
            <a:endParaRPr lang="en-US" sz="20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18</a:t>
            </a:fld>
            <a:endParaRPr lang="en-US" sz="1500" dirty="0"/>
          </a:p>
        </p:txBody>
      </p:sp>
      <p:sp>
        <p:nvSpPr>
          <p:cNvPr id="7" name="Title 1"/>
          <p:cNvSpPr>
            <a:spLocks noGrp="1"/>
          </p:cNvSpPr>
          <p:nvPr>
            <p:ph type="title"/>
          </p:nvPr>
        </p:nvSpPr>
        <p:spPr>
          <a:xfrm>
            <a:off x="472440" y="401706"/>
            <a:ext cx="8138160" cy="1198494"/>
          </a:xfrm>
        </p:spPr>
        <p:txBody>
          <a:bodyPr lIns="0" anchor="t" anchorCtr="0">
            <a:noAutofit/>
          </a:bodyPr>
          <a:lstStyle/>
          <a:p>
            <a:r>
              <a:rPr lang="en-US" sz="4800" dirty="0" smtClean="0">
                <a:latin typeface="Segoe UI Black" panose="020B0A02040204020203" pitchFamily="34" charset="0"/>
                <a:ea typeface="Segoe UI Black" panose="020B0A02040204020203" pitchFamily="34" charset="0"/>
                <a:cs typeface="Arial" panose="020B0604020202020204" pitchFamily="34" charset="0"/>
              </a:rPr>
              <a:t>Federal Bonding Program Demonstration Grant</a:t>
            </a:r>
            <a:endParaRPr lang="en-US" sz="4800" dirty="0">
              <a:latin typeface="Segoe UI Black" panose="020B0A02040204020203" pitchFamily="34" charset="0"/>
              <a:ea typeface="Segoe UI Black" panose="020B0A02040204020203" pitchFamily="34" charset="0"/>
              <a:cs typeface="Arial" panose="020B0604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0834"/>
          <a:stretch/>
        </p:blipFill>
        <p:spPr>
          <a:xfrm>
            <a:off x="6781800" y="4677396"/>
            <a:ext cx="2125896" cy="2239170"/>
          </a:xfrm>
          <a:prstGeom prst="rect">
            <a:avLst/>
          </a:prstGeom>
        </p:spPr>
      </p:pic>
    </p:spTree>
    <p:extLst>
      <p:ext uri="{BB962C8B-B14F-4D97-AF65-F5344CB8AC3E}">
        <p14:creationId xmlns:p14="http://schemas.microsoft.com/office/powerpoint/2010/main" val="225960886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046720" cy="4038600"/>
          </a:xfrm>
        </p:spPr>
        <p:txBody>
          <a:bodyPr>
            <a:normAutofit/>
          </a:bodyPr>
          <a:lstStyle/>
          <a:p>
            <a:pPr marL="0" indent="0">
              <a:spcAft>
                <a:spcPts val="600"/>
              </a:spcAft>
              <a:buNone/>
            </a:pPr>
            <a:r>
              <a:rPr lang="en-US" sz="2000" b="1" dirty="0">
                <a:solidFill>
                  <a:schemeClr val="tx1"/>
                </a:solidFill>
                <a:latin typeface="Century Gothic" panose="020B0502020202020204" pitchFamily="34" charset="0"/>
                <a:cs typeface="Arial" panose="020B0604020202020204" pitchFamily="34" charset="0"/>
              </a:rPr>
              <a:t>Accessing the Program is </a:t>
            </a:r>
            <a:r>
              <a:rPr lang="en-US" sz="2000" b="1" dirty="0" smtClean="0">
                <a:solidFill>
                  <a:schemeClr val="tx1"/>
                </a:solidFill>
                <a:latin typeface="Century Gothic" panose="020B0502020202020204" pitchFamily="34" charset="0"/>
                <a:cs typeface="Arial" panose="020B0604020202020204" pitchFamily="34" charset="0"/>
              </a:rPr>
              <a:t>Easy:</a:t>
            </a:r>
          </a:p>
          <a:p>
            <a:pPr>
              <a:spcBef>
                <a:spcPts val="375"/>
              </a:spcBef>
              <a:spcAft>
                <a:spcPts val="600"/>
              </a:spcAft>
              <a:buClr>
                <a:schemeClr val="tx1"/>
              </a:buClr>
            </a:pPr>
            <a:r>
              <a:rPr lang="en-US" sz="2000" b="1" dirty="0" smtClean="0">
                <a:solidFill>
                  <a:schemeClr val="tx1"/>
                </a:solidFill>
                <a:latin typeface="Century Gothic" panose="020B0502020202020204" pitchFamily="34" charset="0"/>
                <a:cs typeface="Arial" panose="020B0604020202020204" pitchFamily="34" charset="0"/>
              </a:rPr>
              <a:t>NO </a:t>
            </a:r>
            <a:r>
              <a:rPr lang="en-US" sz="2000" dirty="0">
                <a:solidFill>
                  <a:schemeClr val="tx1"/>
                </a:solidFill>
                <a:latin typeface="Century Gothic" panose="020B0502020202020204" pitchFamily="34" charset="0"/>
                <a:cs typeface="Arial" panose="020B0604020202020204" pitchFamily="34" charset="0"/>
              </a:rPr>
              <a:t>application for job seekers to </a:t>
            </a:r>
            <a:r>
              <a:rPr lang="en-US" sz="2000" dirty="0" smtClean="0">
                <a:solidFill>
                  <a:schemeClr val="tx1"/>
                </a:solidFill>
                <a:latin typeface="Century Gothic" panose="020B0502020202020204" pitchFamily="34" charset="0"/>
                <a:cs typeface="Arial" panose="020B0604020202020204" pitchFamily="34" charset="0"/>
              </a:rPr>
              <a:t>complete </a:t>
            </a:r>
          </a:p>
          <a:p>
            <a:pPr>
              <a:spcAft>
                <a:spcPts val="600"/>
              </a:spcAft>
              <a:buClr>
                <a:schemeClr val="tx1"/>
              </a:buClr>
            </a:pPr>
            <a:r>
              <a:rPr lang="en-US" sz="2000" b="1" dirty="0" smtClean="0">
                <a:solidFill>
                  <a:schemeClr val="tx1"/>
                </a:solidFill>
                <a:latin typeface="Century Gothic" panose="020B0502020202020204" pitchFamily="34" charset="0"/>
                <a:cs typeface="Arial" panose="020B0604020202020204" pitchFamily="34" charset="0"/>
              </a:rPr>
              <a:t>NO </a:t>
            </a:r>
            <a:r>
              <a:rPr lang="en-US" sz="2000" dirty="0">
                <a:solidFill>
                  <a:schemeClr val="tx1"/>
                </a:solidFill>
                <a:latin typeface="Century Gothic" panose="020B0502020202020204" pitchFamily="34" charset="0"/>
                <a:cs typeface="Arial" panose="020B0604020202020204" pitchFamily="34" charset="0"/>
              </a:rPr>
              <a:t>forms for employers to submit or </a:t>
            </a:r>
            <a:r>
              <a:rPr lang="en-US" sz="2000" dirty="0" smtClean="0">
                <a:solidFill>
                  <a:schemeClr val="tx1"/>
                </a:solidFill>
                <a:latin typeface="Century Gothic" panose="020B0502020202020204" pitchFamily="34" charset="0"/>
                <a:cs typeface="Arial" panose="020B0604020202020204" pitchFamily="34" charset="0"/>
              </a:rPr>
              <a:t>sign</a:t>
            </a:r>
          </a:p>
          <a:p>
            <a:pPr>
              <a:spcAft>
                <a:spcPts val="600"/>
              </a:spcAft>
              <a:buClr>
                <a:schemeClr val="tx1"/>
              </a:buClr>
            </a:pPr>
            <a:r>
              <a:rPr lang="en-US" sz="2000" b="1" dirty="0" smtClean="0">
                <a:solidFill>
                  <a:schemeClr val="tx1"/>
                </a:solidFill>
                <a:latin typeface="Century Gothic" panose="020B0502020202020204" pitchFamily="34" charset="0"/>
                <a:cs typeface="Arial" panose="020B0604020202020204" pitchFamily="34" charset="0"/>
              </a:rPr>
              <a:t>NO </a:t>
            </a:r>
            <a:r>
              <a:rPr lang="en-US" sz="2000" dirty="0">
                <a:solidFill>
                  <a:schemeClr val="tx1"/>
                </a:solidFill>
                <a:latin typeface="Century Gothic" panose="020B0502020202020204" pitchFamily="34" charset="0"/>
                <a:cs typeface="Arial" panose="020B0604020202020204" pitchFamily="34" charset="0"/>
              </a:rPr>
              <a:t>additional paperwork after the bond </a:t>
            </a:r>
            <a:r>
              <a:rPr lang="en-US" sz="2000" dirty="0" smtClean="0">
                <a:solidFill>
                  <a:schemeClr val="tx1"/>
                </a:solidFill>
                <a:latin typeface="Century Gothic" panose="020B0502020202020204" pitchFamily="34" charset="0"/>
                <a:cs typeface="Arial" panose="020B0604020202020204" pitchFamily="34" charset="0"/>
              </a:rPr>
              <a:t>expires</a:t>
            </a:r>
          </a:p>
          <a:p>
            <a:pPr>
              <a:spcAft>
                <a:spcPts val="600"/>
              </a:spcAft>
              <a:buClr>
                <a:schemeClr val="tx1"/>
              </a:buClr>
            </a:pPr>
            <a:r>
              <a:rPr lang="en-US" sz="2000" b="1" dirty="0" smtClean="0">
                <a:solidFill>
                  <a:schemeClr val="tx1"/>
                </a:solidFill>
                <a:latin typeface="Century Gothic" panose="020B0502020202020204" pitchFamily="34" charset="0"/>
                <a:cs typeface="Arial" panose="020B0604020202020204" pitchFamily="34" charset="0"/>
              </a:rPr>
              <a:t>NO </a:t>
            </a:r>
            <a:r>
              <a:rPr lang="en-US" sz="2000" dirty="0">
                <a:solidFill>
                  <a:schemeClr val="tx1"/>
                </a:solidFill>
                <a:latin typeface="Century Gothic" panose="020B0502020202020204" pitchFamily="34" charset="0"/>
                <a:cs typeface="Arial" panose="020B0604020202020204" pitchFamily="34" charset="0"/>
              </a:rPr>
              <a:t>deductible if employee dishonesty </a:t>
            </a:r>
            <a:r>
              <a:rPr lang="en-US" sz="2000" dirty="0" smtClean="0">
                <a:solidFill>
                  <a:schemeClr val="tx1"/>
                </a:solidFill>
                <a:latin typeface="Century Gothic" panose="020B0502020202020204" pitchFamily="34" charset="0"/>
                <a:cs typeface="Arial" panose="020B0604020202020204" pitchFamily="34" charset="0"/>
              </a:rPr>
              <a:t>occurs</a:t>
            </a:r>
          </a:p>
          <a:p>
            <a:pPr>
              <a:spcAft>
                <a:spcPts val="600"/>
              </a:spcAft>
              <a:buClr>
                <a:schemeClr val="tx1"/>
              </a:buClr>
            </a:pPr>
            <a:r>
              <a:rPr lang="en-US" sz="2000" b="1" dirty="0" smtClean="0">
                <a:solidFill>
                  <a:schemeClr val="tx1"/>
                </a:solidFill>
                <a:latin typeface="Century Gothic" panose="020B0502020202020204" pitchFamily="34" charset="0"/>
                <a:cs typeface="Arial" panose="020B0604020202020204" pitchFamily="34" charset="0"/>
              </a:rPr>
              <a:t>NO </a:t>
            </a:r>
            <a:r>
              <a:rPr lang="en-US" sz="2000" dirty="0">
                <a:solidFill>
                  <a:schemeClr val="tx1"/>
                </a:solidFill>
                <a:latin typeface="Century Gothic" panose="020B0502020202020204" pitchFamily="34" charset="0"/>
                <a:cs typeface="Arial" panose="020B0604020202020204" pitchFamily="34" charset="0"/>
              </a:rPr>
              <a:t>age requirements for the bonded individuals (other than legal working age in State</a:t>
            </a:r>
            <a:r>
              <a:rPr lang="en-US" sz="2000" dirty="0" smtClean="0">
                <a:solidFill>
                  <a:schemeClr val="tx1"/>
                </a:solidFill>
                <a:latin typeface="Century Gothic" panose="020B0502020202020204" pitchFamily="34" charset="0"/>
                <a:cs typeface="Arial" panose="020B0604020202020204" pitchFamily="34" charset="0"/>
              </a:rPr>
              <a:t>)</a:t>
            </a:r>
            <a:endParaRPr lang="en-US" sz="2000" dirty="0">
              <a:solidFill>
                <a:schemeClr val="tx1"/>
              </a:solidFill>
              <a:latin typeface="Century Gothic" panose="020B0502020202020204" pitchFamily="34" charset="0"/>
              <a:cs typeface="Arial" panose="020B0604020202020204" pitchFamily="34" charset="0"/>
            </a:endParaRPr>
          </a:p>
          <a:p>
            <a:pPr>
              <a:spcAft>
                <a:spcPts val="600"/>
              </a:spcAft>
              <a:buClr>
                <a:schemeClr val="tx1"/>
              </a:buClr>
            </a:pPr>
            <a:r>
              <a:rPr lang="en-US" sz="2000" dirty="0">
                <a:solidFill>
                  <a:schemeClr val="tx1"/>
                </a:solidFill>
                <a:latin typeface="Century Gothic" panose="020B0502020202020204" pitchFamily="34" charset="0"/>
                <a:cs typeface="Arial" panose="020B0604020202020204" pitchFamily="34" charset="0"/>
              </a:rPr>
              <a:t>The employer should contact the Federal Bonding Program Coordinator via phone to submit an application (*under 10 minutes</a:t>
            </a:r>
            <a:r>
              <a:rPr lang="en-US" sz="2000" dirty="0" smtClean="0">
                <a:solidFill>
                  <a:schemeClr val="tx1"/>
                </a:solidFill>
                <a:latin typeface="Century Gothic" panose="020B0502020202020204" pitchFamily="34" charset="0"/>
                <a:cs typeface="Arial" panose="020B0604020202020204" pitchFamily="34" charset="0"/>
              </a:rPr>
              <a:t>)</a:t>
            </a:r>
            <a:endParaRPr lang="en-US" sz="20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19</a:t>
            </a:fld>
            <a:endParaRPr lang="en-US" sz="1500" dirty="0"/>
          </a:p>
        </p:txBody>
      </p:sp>
      <p:sp>
        <p:nvSpPr>
          <p:cNvPr id="7" name="Title 1"/>
          <p:cNvSpPr>
            <a:spLocks noGrp="1"/>
          </p:cNvSpPr>
          <p:nvPr>
            <p:ph type="title"/>
          </p:nvPr>
        </p:nvSpPr>
        <p:spPr>
          <a:xfrm>
            <a:off x="457200" y="425449"/>
            <a:ext cx="8915400" cy="717551"/>
          </a:xfrm>
        </p:spPr>
        <p:txBody>
          <a:bodyPr lIns="0" anchor="t" anchorCtr="0">
            <a:noAutofit/>
          </a:bodyPr>
          <a:lstStyle/>
          <a:p>
            <a:r>
              <a:rPr lang="en-US" sz="4800" dirty="0" smtClean="0">
                <a:latin typeface="Segoe UI Black" panose="020B0A02040204020203" pitchFamily="34" charset="0"/>
                <a:ea typeface="Segoe UI Black" panose="020B0A02040204020203" pitchFamily="34" charset="0"/>
                <a:cs typeface="Arial" panose="020B0604020202020204" pitchFamily="34" charset="0"/>
              </a:rPr>
              <a:t>Federal Bonding Programs</a:t>
            </a:r>
            <a:endParaRPr lang="en-US" sz="4800" dirty="0">
              <a:latin typeface="Segoe UI Black" panose="020B0A02040204020203" pitchFamily="34" charset="0"/>
              <a:ea typeface="Segoe UI Black" panose="020B0A02040204020203" pitchFamily="34" charset="0"/>
              <a:cs typeface="Arial" panose="020B0604020202020204" pitchFamily="34" charset="0"/>
            </a:endParaRPr>
          </a:p>
        </p:txBody>
      </p:sp>
      <p:sp>
        <p:nvSpPr>
          <p:cNvPr id="2" name="TextBox 1"/>
          <p:cNvSpPr txBox="1"/>
          <p:nvPr/>
        </p:nvSpPr>
        <p:spPr>
          <a:xfrm>
            <a:off x="0" y="5950803"/>
            <a:ext cx="9144000" cy="830997"/>
          </a:xfrm>
          <a:prstGeom prst="rect">
            <a:avLst/>
          </a:prstGeom>
          <a:noFill/>
        </p:spPr>
        <p:txBody>
          <a:bodyPr wrap="square" rtlCol="0">
            <a:spAutoFit/>
          </a:bodyPr>
          <a:lstStyle/>
          <a:p>
            <a:pPr algn="ctr"/>
            <a:r>
              <a:rPr lang="en-US" sz="1600" b="1" i="1" dirty="0" smtClean="0">
                <a:latin typeface="Century Gothic" panose="020B0502020202020204" pitchFamily="34" charset="0"/>
              </a:rPr>
              <a:t>Seminars about the Federal Bonding program will be scheduled in the new year. </a:t>
            </a:r>
            <a:br>
              <a:rPr lang="en-US" sz="1600" b="1" i="1" dirty="0" smtClean="0">
                <a:latin typeface="Century Gothic" panose="020B0502020202020204" pitchFamily="34" charset="0"/>
              </a:rPr>
            </a:br>
            <a:r>
              <a:rPr lang="en-US" sz="1600" b="1" i="1" dirty="0" smtClean="0">
                <a:latin typeface="Century Gothic" panose="020B0502020202020204" pitchFamily="34" charset="0"/>
              </a:rPr>
              <a:t>If you are interested in attending, please check for dates and sign up here </a:t>
            </a:r>
            <a:r>
              <a:rPr lang="en-US" sz="1600" b="1" i="1" dirty="0" smtClean="0">
                <a:latin typeface="Century Gothic" panose="020B0502020202020204" pitchFamily="34" charset="0"/>
                <a:hlinkClick r:id="rId2"/>
              </a:rPr>
              <a:t>https</a:t>
            </a:r>
            <a:r>
              <a:rPr lang="en-US" sz="1600" b="1" i="1" dirty="0">
                <a:latin typeface="Century Gothic" panose="020B0502020202020204" pitchFamily="34" charset="0"/>
                <a:hlinkClick r:id="rId2"/>
              </a:rPr>
              <a:t>://</a:t>
            </a:r>
            <a:r>
              <a:rPr lang="en-US" sz="1600" b="1" i="1" dirty="0" smtClean="0">
                <a:latin typeface="Century Gothic" panose="020B0502020202020204" pitchFamily="34" charset="0"/>
                <a:hlinkClick r:id="rId2"/>
              </a:rPr>
              <a:t>www.nhes.nh.gov/media/index.htm</a:t>
            </a:r>
            <a:endParaRPr lang="en-US" sz="1600" b="1" i="1" dirty="0" smtClean="0">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536" y="5248005"/>
            <a:ext cx="1632264" cy="46699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8622" r="64308" b="66391"/>
          <a:stretch/>
        </p:blipFill>
        <p:spPr>
          <a:xfrm>
            <a:off x="5791200" y="5071992"/>
            <a:ext cx="838200" cy="82362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54313" t="41752" r="23962" b="24044"/>
          <a:stretch/>
        </p:blipFill>
        <p:spPr>
          <a:xfrm>
            <a:off x="2156450" y="5142498"/>
            <a:ext cx="967750" cy="76037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0" y="5078841"/>
            <a:ext cx="5272477" cy="788559"/>
          </a:xfrm>
          <a:prstGeom prst="rect">
            <a:avLst/>
          </a:prstGeom>
        </p:spPr>
      </p:pic>
    </p:spTree>
    <p:extLst>
      <p:ext uri="{BB962C8B-B14F-4D97-AF65-F5344CB8AC3E}">
        <p14:creationId xmlns:p14="http://schemas.microsoft.com/office/powerpoint/2010/main" val="324695603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7" name="Line 18"/>
          <p:cNvSpPr>
            <a:spLocks noChangeShapeType="1"/>
          </p:cNvSpPr>
          <p:nvPr/>
        </p:nvSpPr>
        <p:spPr bwMode="auto">
          <a:xfrm>
            <a:off x="0" y="0"/>
            <a:ext cx="914400" cy="0"/>
          </a:xfrm>
          <a:prstGeom prst="line">
            <a:avLst/>
          </a:prstGeom>
          <a:noFill/>
          <a:ln w="0">
            <a:solidFill>
              <a:srgbClr val="FBFFFF"/>
            </a:solidFill>
            <a:round/>
            <a:headEnd/>
            <a:tailEnd/>
          </a:ln>
        </p:spPr>
        <p:txBody>
          <a:bodyPr wrap="none" anchor="ctr">
            <a:spAutoFit/>
          </a:bodyPr>
          <a:lstStyle/>
          <a:p>
            <a:pPr fontAlgn="base">
              <a:spcBef>
                <a:spcPct val="0"/>
              </a:spcBef>
              <a:spcAft>
                <a:spcPct val="0"/>
              </a:spcAft>
            </a:pPr>
            <a:endParaRPr lang="en-US" sz="900" dirty="0">
              <a:solidFill>
                <a:srgbClr val="000000"/>
              </a:solidFill>
            </a:endParaRPr>
          </a:p>
        </p:txBody>
      </p:sp>
      <p:sp>
        <p:nvSpPr>
          <p:cNvPr id="193538" name="Line 10"/>
          <p:cNvSpPr>
            <a:spLocks noChangeShapeType="1"/>
          </p:cNvSpPr>
          <p:nvPr/>
        </p:nvSpPr>
        <p:spPr bwMode="auto">
          <a:xfrm>
            <a:off x="0" y="0"/>
            <a:ext cx="457200" cy="0"/>
          </a:xfrm>
          <a:prstGeom prst="line">
            <a:avLst/>
          </a:prstGeom>
          <a:noFill/>
          <a:ln w="0">
            <a:solidFill>
              <a:srgbClr val="FEFFFF"/>
            </a:solidFill>
            <a:round/>
            <a:headEnd/>
            <a:tailEnd/>
          </a:ln>
        </p:spPr>
        <p:txBody>
          <a:bodyPr wrap="none" anchor="ctr">
            <a:spAutoFit/>
          </a:bodyPr>
          <a:lstStyle/>
          <a:p>
            <a:pPr fontAlgn="base">
              <a:spcBef>
                <a:spcPct val="0"/>
              </a:spcBef>
              <a:spcAft>
                <a:spcPct val="0"/>
              </a:spcAft>
            </a:pPr>
            <a:endParaRPr lang="en-US" sz="900" dirty="0">
              <a:solidFill>
                <a:srgbClr val="000000"/>
              </a:solidFill>
            </a:endParaRPr>
          </a:p>
        </p:txBody>
      </p:sp>
      <p:sp>
        <p:nvSpPr>
          <p:cNvPr id="193540" name="Line 11"/>
          <p:cNvSpPr>
            <a:spLocks noChangeShapeType="1"/>
          </p:cNvSpPr>
          <p:nvPr/>
        </p:nvSpPr>
        <p:spPr bwMode="auto">
          <a:xfrm>
            <a:off x="0" y="0"/>
            <a:ext cx="457200" cy="0"/>
          </a:xfrm>
          <a:prstGeom prst="line">
            <a:avLst/>
          </a:prstGeom>
          <a:noFill/>
          <a:ln w="0">
            <a:solidFill>
              <a:srgbClr val="FEFFFF"/>
            </a:solidFill>
            <a:round/>
            <a:headEnd/>
            <a:tailEnd/>
          </a:ln>
        </p:spPr>
        <p:txBody>
          <a:bodyPr wrap="none" anchor="ctr">
            <a:spAutoFit/>
          </a:bodyPr>
          <a:lstStyle/>
          <a:p>
            <a:pPr fontAlgn="base">
              <a:spcBef>
                <a:spcPct val="0"/>
              </a:spcBef>
              <a:spcAft>
                <a:spcPct val="0"/>
              </a:spcAft>
            </a:pPr>
            <a:endParaRPr lang="en-US" sz="900" dirty="0">
              <a:solidFill>
                <a:srgbClr val="000000"/>
              </a:solidFill>
            </a:endParaRPr>
          </a:p>
        </p:txBody>
      </p:sp>
      <p:sp>
        <p:nvSpPr>
          <p:cNvPr id="95237" name="Rectangle 4"/>
          <p:cNvSpPr>
            <a:spLocks noChangeArrowheads="1"/>
          </p:cNvSpPr>
          <p:nvPr/>
        </p:nvSpPr>
        <p:spPr bwMode="auto">
          <a:xfrm>
            <a:off x="0" y="457200"/>
            <a:ext cx="9144000" cy="4495800"/>
          </a:xfrm>
          <a:prstGeom prst="rect">
            <a:avLst/>
          </a:prstGeom>
          <a:noFill/>
          <a:ln>
            <a:noFill/>
          </a:ln>
          <a:extLst/>
        </p:spPr>
        <p:txBody>
          <a:bodyPr/>
          <a:lstStyle/>
          <a:p>
            <a:pPr algn="ctr" eaLnBrk="0" fontAlgn="base" hangingPunct="0">
              <a:spcBef>
                <a:spcPct val="0"/>
              </a:spcBef>
              <a:spcAft>
                <a:spcPct val="0"/>
              </a:spcAft>
              <a:defRPr/>
            </a:pPr>
            <a:r>
              <a:rPr lang="en-US" sz="4800" dirty="0" smtClean="0">
                <a:latin typeface="Segoe UI Black" panose="020B0A02040204020203" pitchFamily="34" charset="0"/>
                <a:ea typeface="Segoe UI Black" panose="020B0A02040204020203" pitchFamily="34" charset="0"/>
                <a:cs typeface="Segoe UI Black" panose="020B0A02040204020203" pitchFamily="34" charset="0"/>
              </a:rPr>
              <a:t>Granite State Jobs Act </a:t>
            </a:r>
            <a:br>
              <a:rPr lang="en-US" sz="4800" dirty="0" smtClean="0">
                <a:latin typeface="Segoe UI Black" panose="020B0A02040204020203" pitchFamily="34" charset="0"/>
                <a:ea typeface="Segoe UI Black" panose="020B0A02040204020203" pitchFamily="34" charset="0"/>
                <a:cs typeface="Segoe UI Black" panose="020B0A02040204020203" pitchFamily="34" charset="0"/>
              </a:rPr>
            </a:br>
            <a:r>
              <a:rPr lang="en-US" sz="4800" dirty="0" smtClean="0">
                <a:latin typeface="Segoe UI Black" panose="020B0A02040204020203" pitchFamily="34" charset="0"/>
                <a:ea typeface="Segoe UI Black" panose="020B0A02040204020203" pitchFamily="34" charset="0"/>
                <a:cs typeface="Segoe UI Black" panose="020B0A02040204020203" pitchFamily="34" charset="0"/>
              </a:rPr>
              <a:t>of 2019 Program</a:t>
            </a:r>
          </a:p>
          <a:p>
            <a:pPr algn="ctr" eaLnBrk="0" fontAlgn="base" hangingPunct="0">
              <a:spcBef>
                <a:spcPct val="0"/>
              </a:spcBef>
              <a:spcAft>
                <a:spcPct val="0"/>
              </a:spcAft>
              <a:defRPr/>
            </a:pPr>
            <a:endParaRPr lang="en-US" sz="1400" b="1" dirty="0" smtClean="0">
              <a:solidFill>
                <a:srgbClr val="004785"/>
              </a:solidFill>
              <a:latin typeface="Century Gothic" panose="020B0502020202020204" pitchFamily="34" charset="0"/>
              <a:ea typeface="Segoe UI Black" panose="020B0A02040204020203" pitchFamily="34" charset="0"/>
              <a:cs typeface="Segoe UI Black" panose="020B0A02040204020203" pitchFamily="34" charset="0"/>
            </a:endParaRPr>
          </a:p>
          <a:p>
            <a:pPr algn="ctr" eaLnBrk="0" fontAlgn="base" hangingPunct="0">
              <a:spcBef>
                <a:spcPct val="0"/>
              </a:spcBef>
              <a:spcAft>
                <a:spcPct val="0"/>
              </a:spcAft>
              <a:defRPr/>
            </a:pPr>
            <a:r>
              <a:rPr lang="en-US" sz="3200" b="1" dirty="0" smtClean="0">
                <a:solidFill>
                  <a:srgbClr val="004785"/>
                </a:solidFill>
                <a:latin typeface="Century Gothic" panose="020B0502020202020204" pitchFamily="34" charset="0"/>
                <a:ea typeface="Segoe UI Black" panose="020B0A02040204020203" pitchFamily="34" charset="0"/>
                <a:cs typeface="Segoe UI Black" panose="020B0A02040204020203" pitchFamily="34" charset="0"/>
              </a:rPr>
              <a:t>AGENDA</a:t>
            </a:r>
            <a:endParaRPr lang="en-US" sz="3200" b="1" dirty="0" smtClean="0">
              <a:solidFill>
                <a:srgbClr val="000000"/>
              </a:solidFill>
              <a:latin typeface="Century Gothic" panose="020B0502020202020204" pitchFamily="34" charset="0"/>
              <a:ea typeface="Segoe UI Black" panose="020B0A02040204020203" pitchFamily="34" charset="0"/>
              <a:cs typeface="Segoe UI Black" panose="020B0A02040204020203" pitchFamily="34" charset="0"/>
            </a:endParaRPr>
          </a:p>
          <a:p>
            <a:pPr marL="1141413" lvl="1" indent="-457200" eaLnBrk="0" fontAlgn="base" hangingPunct="0">
              <a:spcBef>
                <a:spcPts val="750"/>
              </a:spcBef>
              <a:spcAft>
                <a:spcPts val="600"/>
              </a:spcAft>
              <a:buFont typeface="+mj-lt"/>
              <a:buAutoNum type="arabicPeriod"/>
              <a:defRPr/>
            </a:pPr>
            <a:r>
              <a:rPr lang="en-US" sz="2400" b="1" dirty="0" smtClean="0">
                <a:solidFill>
                  <a:srgbClr val="000000"/>
                </a:solidFill>
                <a:latin typeface="Century Gothic" panose="020B0502020202020204" pitchFamily="34" charset="0"/>
                <a:ea typeface="Segoe UI Black" panose="020B0A02040204020203" pitchFamily="34" charset="0"/>
                <a:cs typeface="Segoe UI Black" panose="020B0A02040204020203" pitchFamily="34" charset="0"/>
              </a:rPr>
              <a:t>Overview of the NH Job Training Fund</a:t>
            </a:r>
          </a:p>
          <a:p>
            <a:pPr marL="1141413" lvl="1" indent="-457200" eaLnBrk="0" fontAlgn="base" hangingPunct="0">
              <a:spcBef>
                <a:spcPts val="750"/>
              </a:spcBef>
              <a:spcAft>
                <a:spcPts val="600"/>
              </a:spcAft>
              <a:buFont typeface="+mj-lt"/>
              <a:buAutoNum type="arabicPeriod"/>
              <a:defRPr/>
            </a:pPr>
            <a:r>
              <a:rPr lang="en-US" sz="2400" b="1" dirty="0" smtClean="0">
                <a:solidFill>
                  <a:srgbClr val="000000"/>
                </a:solidFill>
                <a:latin typeface="Century Gothic" panose="020B0502020202020204" pitchFamily="34" charset="0"/>
                <a:ea typeface="Segoe UI Black" panose="020B0A02040204020203" pitchFamily="34" charset="0"/>
                <a:cs typeface="Segoe UI Black" panose="020B0A02040204020203" pitchFamily="34" charset="0"/>
              </a:rPr>
              <a:t>WorkInvestNH</a:t>
            </a:r>
          </a:p>
          <a:p>
            <a:pPr marL="1141412" lvl="1" indent="-457200" eaLnBrk="0" fontAlgn="base" hangingPunct="0">
              <a:spcBef>
                <a:spcPts val="750"/>
              </a:spcBef>
              <a:spcAft>
                <a:spcPts val="600"/>
              </a:spcAft>
              <a:buFont typeface="+mj-lt"/>
              <a:buAutoNum type="arabicPeriod"/>
              <a:defRPr/>
            </a:pPr>
            <a:r>
              <a:rPr lang="en-US" sz="2400" b="1" dirty="0" smtClean="0">
                <a:solidFill>
                  <a:srgbClr val="000000"/>
                </a:solidFill>
                <a:latin typeface="Century Gothic" panose="020B0502020202020204" pitchFamily="34" charset="0"/>
                <a:ea typeface="Segoe UI Black" panose="020B0A02040204020203" pitchFamily="34" charset="0"/>
                <a:cs typeface="Segoe UI Black" panose="020B0A02040204020203" pitchFamily="34" charset="0"/>
              </a:rPr>
              <a:t>WorkNowNH</a:t>
            </a:r>
          </a:p>
          <a:p>
            <a:pPr marL="1141413" lvl="1" indent="-457200" eaLnBrk="0" fontAlgn="base" hangingPunct="0">
              <a:spcBef>
                <a:spcPts val="750"/>
              </a:spcBef>
              <a:spcAft>
                <a:spcPts val="600"/>
              </a:spcAft>
              <a:buFont typeface="+mj-lt"/>
              <a:buAutoNum type="arabicPeriod"/>
              <a:defRPr/>
            </a:pPr>
            <a:r>
              <a:rPr lang="en-US" sz="2400" b="1" dirty="0" smtClean="0">
                <a:solidFill>
                  <a:srgbClr val="000000"/>
                </a:solidFill>
                <a:latin typeface="Century Gothic" panose="020B0502020202020204" pitchFamily="34" charset="0"/>
                <a:ea typeface="Segoe UI Black" panose="020B0A02040204020203" pitchFamily="34" charset="0"/>
                <a:cs typeface="Segoe UI Black" panose="020B0A02040204020203" pitchFamily="34" charset="0"/>
              </a:rPr>
              <a:t>Reentry Program</a:t>
            </a:r>
          </a:p>
        </p:txBody>
      </p:sp>
      <p:sp>
        <p:nvSpPr>
          <p:cNvPr id="193542" name="Line 12"/>
          <p:cNvSpPr>
            <a:spLocks noChangeShapeType="1"/>
          </p:cNvSpPr>
          <p:nvPr/>
        </p:nvSpPr>
        <p:spPr bwMode="auto">
          <a:xfrm>
            <a:off x="0" y="0"/>
            <a:ext cx="457200" cy="0"/>
          </a:xfrm>
          <a:prstGeom prst="line">
            <a:avLst/>
          </a:prstGeom>
          <a:noFill/>
          <a:ln w="0">
            <a:solidFill>
              <a:srgbClr val="FEFFFF"/>
            </a:solidFill>
            <a:round/>
            <a:headEnd/>
            <a:tailEnd/>
          </a:ln>
        </p:spPr>
        <p:txBody>
          <a:bodyPr wrap="none" anchor="ctr">
            <a:spAutoFit/>
          </a:bodyPr>
          <a:lstStyle/>
          <a:p>
            <a:pPr fontAlgn="base">
              <a:spcBef>
                <a:spcPct val="0"/>
              </a:spcBef>
              <a:spcAft>
                <a:spcPct val="0"/>
              </a:spcAft>
            </a:pPr>
            <a:endParaRPr lang="en-US" sz="900" dirty="0">
              <a:solidFill>
                <a:srgbClr val="000000"/>
              </a:solidFill>
            </a:endParaRPr>
          </a:p>
        </p:txBody>
      </p:sp>
      <p:sp>
        <p:nvSpPr>
          <p:cNvPr id="193545" name="Line 14"/>
          <p:cNvSpPr>
            <a:spLocks noChangeShapeType="1"/>
          </p:cNvSpPr>
          <p:nvPr/>
        </p:nvSpPr>
        <p:spPr bwMode="auto">
          <a:xfrm>
            <a:off x="0" y="0"/>
            <a:ext cx="457200" cy="0"/>
          </a:xfrm>
          <a:prstGeom prst="line">
            <a:avLst/>
          </a:prstGeom>
          <a:noFill/>
          <a:ln w="0">
            <a:solidFill>
              <a:srgbClr val="FEFFFF"/>
            </a:solidFill>
            <a:round/>
            <a:headEnd/>
            <a:tailEnd/>
          </a:ln>
        </p:spPr>
        <p:txBody>
          <a:bodyPr wrap="none" anchor="ctr">
            <a:spAutoFit/>
          </a:bodyPr>
          <a:lstStyle/>
          <a:p>
            <a:pPr fontAlgn="base">
              <a:spcBef>
                <a:spcPct val="0"/>
              </a:spcBef>
              <a:spcAft>
                <a:spcPct val="0"/>
              </a:spcAft>
            </a:pPr>
            <a:endParaRPr lang="en-US" sz="900" dirty="0">
              <a:solidFill>
                <a:srgbClr val="000000"/>
              </a:solidFill>
            </a:endParaRPr>
          </a:p>
        </p:txBody>
      </p:sp>
      <p:sp>
        <p:nvSpPr>
          <p:cNvPr id="193547" name="Line 15"/>
          <p:cNvSpPr>
            <a:spLocks noChangeShapeType="1"/>
          </p:cNvSpPr>
          <p:nvPr/>
        </p:nvSpPr>
        <p:spPr bwMode="auto">
          <a:xfrm>
            <a:off x="0" y="0"/>
            <a:ext cx="457200" cy="0"/>
          </a:xfrm>
          <a:prstGeom prst="line">
            <a:avLst/>
          </a:prstGeom>
          <a:noFill/>
          <a:ln w="0">
            <a:solidFill>
              <a:srgbClr val="FEFFFF"/>
            </a:solidFill>
            <a:round/>
            <a:headEnd/>
            <a:tailEnd/>
          </a:ln>
        </p:spPr>
        <p:txBody>
          <a:bodyPr wrap="none" anchor="ctr">
            <a:spAutoFit/>
          </a:bodyPr>
          <a:lstStyle/>
          <a:p>
            <a:pPr fontAlgn="base">
              <a:spcBef>
                <a:spcPct val="0"/>
              </a:spcBef>
              <a:spcAft>
                <a:spcPct val="0"/>
              </a:spcAft>
            </a:pPr>
            <a:endParaRPr lang="en-US" sz="900" dirty="0">
              <a:solidFill>
                <a:srgbClr val="000000"/>
              </a:solidFill>
            </a:endParaRPr>
          </a:p>
        </p:txBody>
      </p:sp>
      <p:sp>
        <p:nvSpPr>
          <p:cNvPr id="193549" name="Line 16"/>
          <p:cNvSpPr>
            <a:spLocks noChangeShapeType="1"/>
          </p:cNvSpPr>
          <p:nvPr/>
        </p:nvSpPr>
        <p:spPr bwMode="auto">
          <a:xfrm>
            <a:off x="0" y="0"/>
            <a:ext cx="457200" cy="0"/>
          </a:xfrm>
          <a:prstGeom prst="line">
            <a:avLst/>
          </a:prstGeom>
          <a:noFill/>
          <a:ln w="0">
            <a:solidFill>
              <a:srgbClr val="FEFFFF"/>
            </a:solidFill>
            <a:round/>
            <a:headEnd/>
            <a:tailEnd/>
          </a:ln>
        </p:spPr>
        <p:txBody>
          <a:bodyPr wrap="none" anchor="ctr">
            <a:spAutoFit/>
          </a:bodyPr>
          <a:lstStyle/>
          <a:p>
            <a:pPr fontAlgn="base">
              <a:spcBef>
                <a:spcPct val="0"/>
              </a:spcBef>
              <a:spcAft>
                <a:spcPct val="0"/>
              </a:spcAft>
            </a:pPr>
            <a:endParaRPr lang="en-US" sz="900" dirty="0">
              <a:solidFill>
                <a:srgbClr val="00000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83333"/>
          <a:stretch/>
        </p:blipFill>
        <p:spPr>
          <a:xfrm>
            <a:off x="1676400" y="5158258"/>
            <a:ext cx="1524000" cy="147114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2500"/>
          <a:stretch/>
        </p:blipFill>
        <p:spPr>
          <a:xfrm>
            <a:off x="3771900" y="5162206"/>
            <a:ext cx="1600200" cy="146719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80833"/>
          <a:stretch/>
        </p:blipFill>
        <p:spPr>
          <a:xfrm>
            <a:off x="5888781" y="5160232"/>
            <a:ext cx="1807419" cy="1469168"/>
          </a:xfrm>
          <a:prstGeom prst="rect">
            <a:avLst/>
          </a:prstGeom>
        </p:spPr>
      </p:pic>
      <p:sp>
        <p:nvSpPr>
          <p:cNvPr id="9" name="Slide Number Placeholder 8"/>
          <p:cNvSpPr>
            <a:spLocks noGrp="1"/>
          </p:cNvSpPr>
          <p:nvPr>
            <p:ph type="sldNum" sz="quarter" idx="12"/>
          </p:nvPr>
        </p:nvSpPr>
        <p:spPr/>
        <p:txBody>
          <a:bodyPr/>
          <a:lstStyle/>
          <a:p>
            <a:fld id="{C0112301-83A3-4C2D-B8DB-A26A3495992F}" type="slidenum">
              <a:rPr lang="en-US" sz="1500" smtClean="0"/>
              <a:t>2</a:t>
            </a:fld>
            <a:endParaRPr lang="en-US" sz="1500" dirty="0"/>
          </a:p>
        </p:txBody>
      </p:sp>
    </p:spTree>
    <p:extLst>
      <p:ext uri="{BB962C8B-B14F-4D97-AF65-F5344CB8AC3E}">
        <p14:creationId xmlns:p14="http://schemas.microsoft.com/office/powerpoint/2010/main" val="264749133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12301-83A3-4C2D-B8DB-A26A3495992F}" type="slidenum">
              <a:rPr lang="en-US" sz="1500" smtClean="0"/>
              <a:t>20</a:t>
            </a:fld>
            <a:endParaRPr lang="en-US" sz="1500" dirty="0"/>
          </a:p>
        </p:txBody>
      </p:sp>
      <p:sp>
        <p:nvSpPr>
          <p:cNvPr id="3" name="Content Placeholder 2"/>
          <p:cNvSpPr txBox="1">
            <a:spLocks/>
          </p:cNvSpPr>
          <p:nvPr/>
        </p:nvSpPr>
        <p:spPr>
          <a:xfrm>
            <a:off x="381000" y="1219199"/>
            <a:ext cx="8046720" cy="411480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en-US" sz="1400" dirty="0">
                <a:latin typeface="Century Gothic" panose="020B0502020202020204" pitchFamily="34" charset="0"/>
                <a:ea typeface="Muli"/>
                <a:cs typeface="Muli"/>
              </a:rPr>
              <a:t>This program provides an alternative to layoffs during a difficult time. Employers keep trained workers and are able to get up and running to full capacity faster, without having to rehire and/or train staff.</a:t>
            </a:r>
          </a:p>
          <a:p>
            <a:pPr>
              <a:lnSpc>
                <a:spcPct val="120000"/>
              </a:lnSpc>
            </a:pPr>
            <a:r>
              <a:rPr lang="en-US" sz="1400" dirty="0" smtClean="0">
                <a:latin typeface="Century Gothic" panose="020B0502020202020204" pitchFamily="34" charset="0"/>
                <a:ea typeface="Muli"/>
                <a:cs typeface="Muli"/>
              </a:rPr>
              <a:t>Employees </a:t>
            </a:r>
            <a:r>
              <a:rPr lang="en-US" sz="1400" dirty="0">
                <a:latin typeface="Century Gothic" panose="020B0502020202020204" pitchFamily="34" charset="0"/>
                <a:ea typeface="Muli"/>
                <a:cs typeface="Muli"/>
              </a:rPr>
              <a:t>keep their jobs and receive unemployment benefits while their hours are reduced rather than eliminated; they stay partially employed instead of becoming unemployed.</a:t>
            </a:r>
          </a:p>
          <a:p>
            <a:pPr>
              <a:lnSpc>
                <a:spcPct val="120000"/>
              </a:lnSpc>
            </a:pPr>
            <a:r>
              <a:rPr lang="en-US" sz="1400" dirty="0" smtClean="0">
                <a:latin typeface="Century Gothic" panose="020B0502020202020204" pitchFamily="34" charset="0"/>
                <a:ea typeface="Muli"/>
                <a:cs typeface="Muli"/>
              </a:rPr>
              <a:t>Eligible </a:t>
            </a:r>
            <a:r>
              <a:rPr lang="en-US" sz="1400" dirty="0">
                <a:latin typeface="Century Gothic" panose="020B0502020202020204" pitchFamily="34" charset="0"/>
                <a:ea typeface="Muli"/>
                <a:cs typeface="Muli"/>
              </a:rPr>
              <a:t>WorkShare participants will receive a percentage of their weekly benefit amount equal to the percentage of the hour reduction. Weekly benefit amounts may be reduced for additional hours worked. Reductions shall be made when an employee works for a non-WorkShare employer(s) and earns more than $128.</a:t>
            </a:r>
          </a:p>
          <a:p>
            <a:pPr>
              <a:lnSpc>
                <a:spcPct val="120000"/>
              </a:lnSpc>
            </a:pPr>
            <a:r>
              <a:rPr lang="en-US" sz="1400" dirty="0" smtClean="0">
                <a:latin typeface="Century Gothic" panose="020B0502020202020204" pitchFamily="34" charset="0"/>
                <a:ea typeface="Muli"/>
                <a:cs typeface="Muli"/>
              </a:rPr>
              <a:t>Employees </a:t>
            </a:r>
            <a:r>
              <a:rPr lang="en-US" sz="1400" dirty="0">
                <a:latin typeface="Century Gothic" panose="020B0502020202020204" pitchFamily="34" charset="0"/>
                <a:ea typeface="Muli"/>
                <a:cs typeface="Muli"/>
              </a:rPr>
              <a:t>maintain their health benefits at their employer. Retirement contributions made by an employer on behalf of the employee will be based on hours worked. Any other fringe benefits may be continued or discontinued at the discretion of the employer and must be addressed in the plan.</a:t>
            </a:r>
          </a:p>
          <a:p>
            <a:pPr>
              <a:lnSpc>
                <a:spcPct val="120000"/>
              </a:lnSpc>
            </a:pPr>
            <a:endParaRPr lang="en-US" sz="1400" dirty="0">
              <a:latin typeface="Century Gothic" panose="020B0502020202020204" pitchFamily="34" charset="0"/>
              <a:ea typeface="Muli"/>
              <a:cs typeface="Muli"/>
            </a:endParaRPr>
          </a:p>
          <a:p>
            <a:pPr>
              <a:lnSpc>
                <a:spcPct val="120000"/>
              </a:lnSpc>
            </a:pPr>
            <a:endParaRPr lang="en-US" sz="1400" dirty="0">
              <a:latin typeface="Century Gothic" panose="020B0502020202020204" pitchFamily="34" charset="0"/>
              <a:ea typeface="Muli"/>
              <a:cs typeface="Muli"/>
            </a:endParaRPr>
          </a:p>
        </p:txBody>
      </p:sp>
      <p:sp>
        <p:nvSpPr>
          <p:cNvPr id="4" name="Title 1"/>
          <p:cNvSpPr txBox="1">
            <a:spLocks/>
          </p:cNvSpPr>
          <p:nvPr/>
        </p:nvSpPr>
        <p:spPr>
          <a:xfrm>
            <a:off x="457200" y="425449"/>
            <a:ext cx="8915400" cy="717551"/>
          </a:xfrm>
          <a:prstGeom prst="rect">
            <a:avLst/>
          </a:prstGeom>
        </p:spPr>
        <p:txBody>
          <a:bodyPr lIns="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dirty="0">
                <a:latin typeface="Segoe UI Black" panose="020B0A02040204020203" pitchFamily="34" charset="0"/>
                <a:ea typeface="Segoe UI Black" panose="020B0A02040204020203" pitchFamily="34" charset="0"/>
                <a:cs typeface="Arial" panose="020B0604020202020204" pitchFamily="34" charset="0"/>
              </a:rPr>
              <a:t>Stay at Work: WorkShare</a:t>
            </a:r>
            <a:r>
              <a:rPr lang="en-US" sz="4800" b="1" dirty="0"/>
              <a:t/>
            </a:r>
            <a:br>
              <a:rPr lang="en-US" sz="4800" b="1" dirty="0"/>
            </a:br>
            <a:endParaRPr lang="en-US" sz="4800" dirty="0">
              <a:latin typeface="Segoe UI Black" panose="020B0A02040204020203" pitchFamily="34" charset="0"/>
              <a:ea typeface="Segoe UI Black" panose="020B0A02040204020203" pitchFamily="34" charset="0"/>
              <a:cs typeface="Arial" panose="020B0604020202020204" pitchFamily="34" charset="0"/>
            </a:endParaRPr>
          </a:p>
        </p:txBody>
      </p:sp>
      <p:sp>
        <p:nvSpPr>
          <p:cNvPr id="5" name="TextBox 4"/>
          <p:cNvSpPr txBox="1"/>
          <p:nvPr/>
        </p:nvSpPr>
        <p:spPr>
          <a:xfrm>
            <a:off x="2232660" y="5486400"/>
            <a:ext cx="4343400" cy="923330"/>
          </a:xfrm>
          <a:prstGeom prst="rect">
            <a:avLst/>
          </a:prstGeom>
          <a:noFill/>
        </p:spPr>
        <p:txBody>
          <a:bodyPr wrap="square" rtlCol="0">
            <a:spAutoFit/>
          </a:bodyPr>
          <a:lstStyle/>
          <a:p>
            <a:pPr algn="ctr"/>
            <a:r>
              <a:rPr lang="en-US" dirty="0">
                <a:latin typeface="Century Gothic" panose="020B0502020202020204" pitchFamily="34" charset="0"/>
              </a:rPr>
              <a:t>For more information on WorkShare:</a:t>
            </a:r>
          </a:p>
          <a:p>
            <a:pPr algn="ctr"/>
            <a:r>
              <a:rPr lang="en-US" dirty="0">
                <a:latin typeface="Century Gothic" panose="020B0502020202020204" pitchFamily="34" charset="0"/>
              </a:rPr>
              <a:t>Telephone: (603) 528-9360</a:t>
            </a:r>
            <a:br>
              <a:rPr lang="en-US" dirty="0">
                <a:latin typeface="Century Gothic" panose="020B0502020202020204" pitchFamily="34" charset="0"/>
              </a:rPr>
            </a:br>
            <a:r>
              <a:rPr lang="en-US" u="sng" dirty="0" smtClean="0">
                <a:latin typeface="Century Gothic" panose="020B0502020202020204" pitchFamily="34" charset="0"/>
                <a:hlinkClick r:id="rId2"/>
              </a:rPr>
              <a:t>WorkShare@nhes.nh.gov</a:t>
            </a:r>
            <a:endParaRPr lang="en-US" dirty="0">
              <a:latin typeface="Century Gothic" panose="020B0502020202020204" pitchFamily="34" charset="0"/>
            </a:endParaRPr>
          </a:p>
        </p:txBody>
      </p:sp>
    </p:spTree>
    <p:extLst>
      <p:ext uri="{BB962C8B-B14F-4D97-AF65-F5344CB8AC3E}">
        <p14:creationId xmlns:p14="http://schemas.microsoft.com/office/powerpoint/2010/main" val="73396241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5349876"/>
          </a:xfrm>
        </p:spPr>
        <p:txBody>
          <a:bodyPr>
            <a:noAutofit/>
          </a:bodyPr>
          <a:lstStyle/>
          <a:p>
            <a:pPr marL="0" indent="0">
              <a:lnSpc>
                <a:spcPct val="100000"/>
              </a:lnSpc>
              <a:spcAft>
                <a:spcPts val="600"/>
              </a:spcAft>
              <a:buNone/>
            </a:pPr>
            <a:r>
              <a:rPr lang="en-US" sz="2000" b="1" dirty="0" smtClean="0">
                <a:solidFill>
                  <a:schemeClr val="tx1"/>
                </a:solidFill>
                <a:latin typeface="Century Gothic" panose="020B0502020202020204" pitchFamily="34" charset="0"/>
                <a:cs typeface="Arial" panose="020B0604020202020204" pitchFamily="34" charset="0"/>
              </a:rPr>
              <a:t>NHES </a:t>
            </a:r>
            <a:r>
              <a:rPr lang="en-US" sz="2000" b="1" dirty="0">
                <a:solidFill>
                  <a:schemeClr val="tx1"/>
                </a:solidFill>
                <a:latin typeface="Century Gothic" panose="020B0502020202020204" pitchFamily="34" charset="0"/>
                <a:cs typeface="Arial" panose="020B0604020202020204" pitchFamily="34" charset="0"/>
              </a:rPr>
              <a:t>works in coordination with US DOL and CCSNH to promote apprenticeships to job seekers and employers. </a:t>
            </a:r>
          </a:p>
          <a:p>
            <a:pPr marL="0" indent="0">
              <a:spcBef>
                <a:spcPts val="1200"/>
              </a:spcBef>
              <a:spcAft>
                <a:spcPts val="600"/>
              </a:spcAft>
              <a:buNone/>
            </a:pPr>
            <a:r>
              <a:rPr lang="en-US" sz="1600" b="1" u="sng" dirty="0" smtClean="0">
                <a:latin typeface="Century Gothic" panose="020B0502020202020204" pitchFamily="34" charset="0"/>
                <a:cs typeface="Arial" panose="020B0604020202020204" pitchFamily="34" charset="0"/>
              </a:rPr>
              <a:t>About </a:t>
            </a:r>
            <a:r>
              <a:rPr lang="en-US" sz="1600" b="1" u="sng" dirty="0" err="1" smtClean="0">
                <a:latin typeface="Century Gothic" panose="020B0502020202020204" pitchFamily="34" charset="0"/>
                <a:cs typeface="Arial" panose="020B0604020202020204" pitchFamily="34" charset="0"/>
              </a:rPr>
              <a:t>ApprenticeshipNH</a:t>
            </a:r>
            <a:r>
              <a:rPr lang="en-US" sz="1600" b="1" u="sng" dirty="0" smtClean="0">
                <a:latin typeface="Century Gothic" panose="020B0502020202020204" pitchFamily="34" charset="0"/>
                <a:cs typeface="Arial" panose="020B0604020202020204" pitchFamily="34" charset="0"/>
              </a:rPr>
              <a:t>:</a:t>
            </a:r>
            <a:endParaRPr lang="en-US" sz="1600" b="1" u="sng" dirty="0">
              <a:latin typeface="Century Gothic" panose="020B0502020202020204" pitchFamily="34" charset="0"/>
              <a:cs typeface="Arial" panose="020B0604020202020204" pitchFamily="34" charset="0"/>
            </a:endParaRPr>
          </a:p>
          <a:p>
            <a:pPr>
              <a:spcBef>
                <a:spcPts val="375"/>
              </a:spcBef>
              <a:spcAft>
                <a:spcPts val="600"/>
              </a:spcAft>
              <a:buClr>
                <a:schemeClr val="tx1"/>
              </a:buClr>
              <a:tabLst>
                <a:tab pos="228600" algn="l"/>
              </a:tabLst>
            </a:pPr>
            <a:r>
              <a:rPr lang="en-US" sz="1400" dirty="0" smtClean="0">
                <a:latin typeface="Century Gothic" panose="020B0502020202020204" pitchFamily="34" charset="0"/>
                <a:cs typeface="Arial" panose="020B0604020202020204" pitchFamily="34" charset="0"/>
              </a:rPr>
              <a:t>No longer for traditional trades. CCSNH Apprenticeship programs support businesses in </a:t>
            </a:r>
            <a:br>
              <a:rPr lang="en-US" sz="1400" dirty="0" smtClean="0">
                <a:latin typeface="Century Gothic" panose="020B0502020202020204" pitchFamily="34" charset="0"/>
                <a:cs typeface="Arial" panose="020B0604020202020204" pitchFamily="34" charset="0"/>
              </a:rPr>
            </a:br>
            <a:r>
              <a:rPr lang="en-US" sz="1400" dirty="0" smtClean="0">
                <a:latin typeface="Century Gothic" panose="020B0502020202020204" pitchFamily="34" charset="0"/>
                <a:cs typeface="Arial" panose="020B0604020202020204" pitchFamily="34" charset="0"/>
              </a:rPr>
              <a:t>7 high-growth sectors:</a:t>
            </a:r>
          </a:p>
          <a:p>
            <a:pPr lvl="1">
              <a:spcAft>
                <a:spcPts val="600"/>
              </a:spcAft>
              <a:buClr>
                <a:schemeClr val="tx1"/>
              </a:buClr>
              <a:tabLst>
                <a:tab pos="228600" algn="l"/>
              </a:tabLst>
            </a:pPr>
            <a:r>
              <a:rPr lang="en-US" sz="1400" dirty="0" smtClean="0">
                <a:latin typeface="Century Gothic" panose="020B0502020202020204" pitchFamily="34" charset="0"/>
                <a:cs typeface="Arial" panose="020B0604020202020204" pitchFamily="34" charset="0"/>
              </a:rPr>
              <a:t>Healthcare, Manufacturing, IT, Hospitality, Construction, Bio-Technology, Automotive</a:t>
            </a:r>
            <a:endParaRPr lang="en-US" sz="1400" dirty="0">
              <a:latin typeface="Century Gothic" panose="020B0502020202020204" pitchFamily="34" charset="0"/>
              <a:cs typeface="Arial" panose="020B0604020202020204" pitchFamily="34" charset="0"/>
            </a:endParaRPr>
          </a:p>
          <a:p>
            <a:pPr>
              <a:spcAft>
                <a:spcPts val="600"/>
              </a:spcAft>
              <a:buClr>
                <a:schemeClr val="tx1"/>
              </a:buClr>
            </a:pPr>
            <a:r>
              <a:rPr lang="en-US" sz="1400" dirty="0" smtClean="0">
                <a:latin typeface="Century Gothic" panose="020B0502020202020204" pitchFamily="34" charset="0"/>
                <a:cs typeface="Arial" panose="020B0604020202020204" pitchFamily="34" charset="0"/>
              </a:rPr>
              <a:t>Fully-staffed team with resources to help employers through the process of building a registered apprenticeship, plus connection to job-seekers.</a:t>
            </a:r>
          </a:p>
          <a:p>
            <a:pPr marL="0" indent="0">
              <a:spcBef>
                <a:spcPts val="1200"/>
              </a:spcBef>
              <a:spcAft>
                <a:spcPts val="600"/>
              </a:spcAft>
              <a:buNone/>
            </a:pPr>
            <a:r>
              <a:rPr lang="en-US" sz="1600" b="1" u="sng" dirty="0" smtClean="0">
                <a:latin typeface="Century Gothic" panose="020B0502020202020204" pitchFamily="34" charset="0"/>
                <a:cs typeface="Arial" panose="020B0604020202020204" pitchFamily="34" charset="0"/>
              </a:rPr>
              <a:t>Registered Apprenticeship (RA) is:</a:t>
            </a:r>
            <a:endParaRPr lang="en-US" sz="1600" b="1" u="sng" dirty="0">
              <a:latin typeface="Century Gothic" panose="020B0502020202020204" pitchFamily="34" charset="0"/>
              <a:cs typeface="Arial" panose="020B0604020202020204" pitchFamily="34" charset="0"/>
            </a:endParaRPr>
          </a:p>
          <a:p>
            <a:pPr>
              <a:spcBef>
                <a:spcPts val="375"/>
              </a:spcBef>
              <a:spcAft>
                <a:spcPts val="600"/>
              </a:spcAft>
              <a:buClr>
                <a:schemeClr val="tx1"/>
              </a:buClr>
              <a:tabLst>
                <a:tab pos="228600" algn="l"/>
              </a:tabLst>
            </a:pPr>
            <a:r>
              <a:rPr lang="en-US" sz="1400" dirty="0" smtClean="0">
                <a:latin typeface="Century Gothic" panose="020B0502020202020204" pitchFamily="34" charset="0"/>
                <a:cs typeface="Arial" panose="020B0604020202020204" pitchFamily="34" charset="0"/>
              </a:rPr>
              <a:t>A customizable, employer-driven training model that can help connect businesses to a pipeline of workers.</a:t>
            </a:r>
            <a:endParaRPr lang="en-US" sz="1400" dirty="0">
              <a:latin typeface="Century Gothic" panose="020B0502020202020204" pitchFamily="34" charset="0"/>
              <a:cs typeface="Arial" panose="020B0604020202020204" pitchFamily="34" charset="0"/>
            </a:endParaRPr>
          </a:p>
          <a:p>
            <a:pPr>
              <a:spcBef>
                <a:spcPts val="375"/>
              </a:spcBef>
              <a:spcAft>
                <a:spcPts val="600"/>
              </a:spcAft>
              <a:buClr>
                <a:schemeClr val="tx1"/>
              </a:buClr>
              <a:tabLst>
                <a:tab pos="228600" algn="l"/>
              </a:tabLst>
            </a:pPr>
            <a:r>
              <a:rPr lang="en-US" sz="1400" dirty="0" smtClean="0">
                <a:latin typeface="Century Gothic" panose="020B0502020202020204" pitchFamily="34" charset="0"/>
                <a:cs typeface="Arial" panose="020B0604020202020204" pitchFamily="34" charset="0"/>
              </a:rPr>
              <a:t>A proven tool to retain employees – retention rates amongst employers with apprenticeship programs are higher; often as high as 95%.</a:t>
            </a:r>
          </a:p>
          <a:p>
            <a:pPr>
              <a:spcBef>
                <a:spcPts val="375"/>
              </a:spcBef>
              <a:spcAft>
                <a:spcPts val="600"/>
              </a:spcAft>
              <a:buClr>
                <a:schemeClr val="tx1"/>
              </a:buClr>
              <a:tabLst>
                <a:tab pos="228600" algn="l"/>
              </a:tabLst>
            </a:pPr>
            <a:r>
              <a:rPr lang="en-US" sz="1400" dirty="0" smtClean="0">
                <a:latin typeface="Century Gothic" panose="020B0502020202020204" pitchFamily="34" charset="0"/>
                <a:cs typeface="Arial" panose="020B0604020202020204" pitchFamily="34" charset="0"/>
              </a:rPr>
              <a:t>A significant return on investment:  for every $1 spent on RA, employers get nearly double that back in increased productivity.</a:t>
            </a:r>
          </a:p>
          <a:p>
            <a:pPr marL="0" indent="0">
              <a:spcBef>
                <a:spcPts val="375"/>
              </a:spcBef>
              <a:spcAft>
                <a:spcPts val="600"/>
              </a:spcAft>
              <a:buClr>
                <a:schemeClr val="tx1"/>
              </a:buClr>
              <a:buNone/>
              <a:tabLst>
                <a:tab pos="228600" algn="l"/>
              </a:tabLst>
            </a:pPr>
            <a:endParaRPr lang="en-US" sz="1300" dirty="0" smtClean="0">
              <a:latin typeface="Century Gothic" panose="020B0502020202020204" pitchFamily="34" charset="0"/>
              <a:cs typeface="Arial" panose="020B0604020202020204" pitchFamily="34" charset="0"/>
            </a:endParaRPr>
          </a:p>
          <a:p>
            <a:pPr marL="0" indent="0">
              <a:spcBef>
                <a:spcPts val="375"/>
              </a:spcBef>
              <a:spcAft>
                <a:spcPts val="600"/>
              </a:spcAft>
              <a:buClr>
                <a:schemeClr val="tx1"/>
              </a:buClr>
              <a:buNone/>
              <a:tabLst>
                <a:tab pos="228600" algn="l"/>
              </a:tabLst>
            </a:pPr>
            <a:r>
              <a:rPr lang="en-US" sz="1600" b="1" dirty="0" smtClean="0">
                <a:latin typeface="Century Gothic" panose="020B0502020202020204" pitchFamily="34" charset="0"/>
                <a:cs typeface="Arial" panose="020B0604020202020204" pitchFamily="34" charset="0"/>
              </a:rPr>
              <a:t>To learn more, visit: </a:t>
            </a:r>
            <a:r>
              <a:rPr lang="en-US" sz="1600" b="1" dirty="0" smtClean="0">
                <a:latin typeface="Century Gothic" panose="020B0502020202020204" pitchFamily="34" charset="0"/>
                <a:cs typeface="Arial" panose="020B0604020202020204" pitchFamily="34" charset="0"/>
                <a:hlinkClick r:id="rId3"/>
              </a:rPr>
              <a:t>https://apprenticeshipnh.com/</a:t>
            </a:r>
            <a:r>
              <a:rPr lang="en-US" sz="1600" b="1" dirty="0" smtClean="0">
                <a:latin typeface="Century Gothic" panose="020B0502020202020204" pitchFamily="34" charset="0"/>
                <a:cs typeface="Arial" panose="020B0604020202020204" pitchFamily="34" charset="0"/>
              </a:rPr>
              <a:t> or call 603-230-3526.</a:t>
            </a: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21</a:t>
            </a:fld>
            <a:endParaRPr lang="en-US" sz="1500" dirty="0"/>
          </a:p>
        </p:txBody>
      </p:sp>
      <p:sp>
        <p:nvSpPr>
          <p:cNvPr id="7" name="Title 1"/>
          <p:cNvSpPr>
            <a:spLocks noGrp="1"/>
          </p:cNvSpPr>
          <p:nvPr>
            <p:ph type="title"/>
          </p:nvPr>
        </p:nvSpPr>
        <p:spPr>
          <a:xfrm>
            <a:off x="457200" y="417582"/>
            <a:ext cx="8610600" cy="725418"/>
          </a:xfrm>
        </p:spPr>
        <p:txBody>
          <a:bodyPr lIns="0" anchor="t" anchorCtr="0">
            <a:noAutofit/>
          </a:bodyPr>
          <a:lstStyle/>
          <a:p>
            <a:r>
              <a:rPr lang="en-US" sz="4800" dirty="0" smtClean="0">
                <a:latin typeface="Segoe UI Black" panose="020B0A02040204020203" pitchFamily="34" charset="0"/>
                <a:ea typeface="Segoe UI Black" panose="020B0A02040204020203" pitchFamily="34" charset="0"/>
                <a:cs typeface="Arial" panose="020B0604020202020204" pitchFamily="34" charset="0"/>
              </a:rPr>
              <a:t>Apprenticeship Program</a:t>
            </a:r>
            <a:endParaRPr lang="en-US" sz="4800" dirty="0">
              <a:latin typeface="Segoe UI Black" panose="020B0A02040204020203" pitchFamily="34" charset="0"/>
              <a:ea typeface="Segoe UI Black" panose="020B0A02040204020203" pitchFamily="34" charset="0"/>
              <a:cs typeface="Arial" panose="020B0604020202020204" pitchFamily="34" charset="0"/>
            </a:endParaRPr>
          </a:p>
        </p:txBody>
      </p:sp>
    </p:spTree>
    <p:extLst>
      <p:ext uri="{BB962C8B-B14F-4D97-AF65-F5344CB8AC3E}">
        <p14:creationId xmlns:p14="http://schemas.microsoft.com/office/powerpoint/2010/main" val="128997491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46720" cy="4603751"/>
          </a:xfrm>
        </p:spPr>
        <p:txBody>
          <a:bodyPr>
            <a:noAutofit/>
          </a:bodyPr>
          <a:lstStyle/>
          <a:p>
            <a:pPr marL="0" indent="0" algn="ctr">
              <a:lnSpc>
                <a:spcPct val="100000"/>
              </a:lnSpc>
              <a:buNone/>
            </a:pPr>
            <a:r>
              <a:rPr lang="en-US" sz="2000" b="1" dirty="0" smtClean="0">
                <a:solidFill>
                  <a:schemeClr val="tx1">
                    <a:lumMod val="95000"/>
                    <a:lumOff val="5000"/>
                  </a:schemeClr>
                </a:solidFill>
                <a:latin typeface="Century Gothic" panose="020B0502020202020204" pitchFamily="34" charset="0"/>
                <a:cs typeface="Arial" panose="020B0604020202020204" pitchFamily="34" charset="0"/>
              </a:rPr>
              <a:t>For more information about WorkInvestNH, contact:</a:t>
            </a:r>
          </a:p>
          <a:p>
            <a:pPr marL="0" indent="0" algn="ctr">
              <a:lnSpc>
                <a:spcPct val="100000"/>
              </a:lnSpc>
              <a:buNone/>
            </a:pPr>
            <a:r>
              <a:rPr lang="en-US" sz="2000" dirty="0" smtClean="0">
                <a:solidFill>
                  <a:schemeClr val="tx1">
                    <a:lumMod val="95000"/>
                    <a:lumOff val="5000"/>
                  </a:schemeClr>
                </a:solidFill>
                <a:latin typeface="Century Gothic" panose="020B0502020202020204" pitchFamily="34" charset="0"/>
                <a:cs typeface="Arial" panose="020B0604020202020204" pitchFamily="34" charset="0"/>
              </a:rPr>
              <a:t>NH </a:t>
            </a:r>
            <a:r>
              <a:rPr lang="en-US" sz="2000" dirty="0">
                <a:solidFill>
                  <a:schemeClr val="tx1">
                    <a:lumMod val="95000"/>
                    <a:lumOff val="5000"/>
                  </a:schemeClr>
                </a:solidFill>
                <a:latin typeface="Century Gothic" panose="020B0502020202020204" pitchFamily="34" charset="0"/>
                <a:cs typeface="Arial" panose="020B0604020202020204" pitchFamily="34" charset="0"/>
              </a:rPr>
              <a:t>Employment Security (NHES</a:t>
            </a:r>
            <a:r>
              <a:rPr lang="en-US" sz="2000" dirty="0" smtClean="0">
                <a:solidFill>
                  <a:schemeClr val="tx1">
                    <a:lumMod val="95000"/>
                    <a:lumOff val="5000"/>
                  </a:schemeClr>
                </a:solidFill>
                <a:latin typeface="Century Gothic" panose="020B0502020202020204" pitchFamily="34" charset="0"/>
                <a:cs typeface="Arial" panose="020B0604020202020204" pitchFamily="34" charset="0"/>
              </a:rPr>
              <a:t>) </a:t>
            </a:r>
            <a:br>
              <a:rPr lang="en-US" sz="2000" dirty="0" smtClean="0">
                <a:solidFill>
                  <a:schemeClr val="tx1">
                    <a:lumMod val="95000"/>
                    <a:lumOff val="5000"/>
                  </a:schemeClr>
                </a:solidFill>
                <a:latin typeface="Century Gothic" panose="020B0502020202020204" pitchFamily="34" charset="0"/>
                <a:cs typeface="Arial" panose="020B0604020202020204" pitchFamily="34" charset="0"/>
              </a:rPr>
            </a:br>
            <a:r>
              <a:rPr lang="en-US" sz="1800" i="1" dirty="0" smtClean="0">
                <a:latin typeface="Century Gothic" panose="020B0502020202020204" pitchFamily="34" charset="0"/>
                <a:cs typeface="Arial" panose="020B0604020202020204" pitchFamily="34" charset="0"/>
                <a:hlinkClick r:id="rId2"/>
              </a:rPr>
              <a:t>JobTrainingFund@nhes.nh.gov</a:t>
            </a:r>
            <a:r>
              <a:rPr lang="en-US" sz="1800" i="1" dirty="0" smtClean="0">
                <a:latin typeface="Century Gothic" panose="020B0502020202020204" pitchFamily="34" charset="0"/>
                <a:cs typeface="Arial" panose="020B0604020202020204" pitchFamily="34" charset="0"/>
              </a:rPr>
              <a:t> or 1-833-658-4760</a:t>
            </a:r>
          </a:p>
          <a:p>
            <a:pPr marL="0" indent="0" algn="ctr">
              <a:lnSpc>
                <a:spcPct val="100000"/>
              </a:lnSpc>
              <a:spcBef>
                <a:spcPts val="2400"/>
              </a:spcBef>
              <a:buNone/>
            </a:pPr>
            <a:r>
              <a:rPr lang="en-US" sz="2000" b="1" dirty="0" smtClean="0">
                <a:solidFill>
                  <a:schemeClr val="tx1">
                    <a:lumMod val="95000"/>
                    <a:lumOff val="5000"/>
                  </a:schemeClr>
                </a:solidFill>
                <a:latin typeface="Century Gothic" panose="020B0502020202020204" pitchFamily="34" charset="0"/>
                <a:cs typeface="Arial" panose="020B0604020202020204" pitchFamily="34" charset="0"/>
              </a:rPr>
              <a:t>For </a:t>
            </a:r>
            <a:r>
              <a:rPr lang="en-US" sz="2000" b="1" dirty="0">
                <a:solidFill>
                  <a:schemeClr val="tx1">
                    <a:lumMod val="95000"/>
                    <a:lumOff val="5000"/>
                  </a:schemeClr>
                </a:solidFill>
                <a:latin typeface="Century Gothic" panose="020B0502020202020204" pitchFamily="34" charset="0"/>
                <a:cs typeface="Arial" panose="020B0604020202020204" pitchFamily="34" charset="0"/>
              </a:rPr>
              <a:t>more information about </a:t>
            </a:r>
            <a:r>
              <a:rPr lang="en-US" sz="2000" b="1" dirty="0" err="1" smtClean="0">
                <a:solidFill>
                  <a:schemeClr val="tx1">
                    <a:lumMod val="95000"/>
                    <a:lumOff val="5000"/>
                  </a:schemeClr>
                </a:solidFill>
                <a:latin typeface="Century Gothic" panose="020B0502020202020204" pitchFamily="34" charset="0"/>
                <a:cs typeface="Arial" panose="020B0604020202020204" pitchFamily="34" charset="0"/>
              </a:rPr>
              <a:t>WorkNowNH</a:t>
            </a:r>
            <a:r>
              <a:rPr lang="en-US" sz="2000" b="1" dirty="0">
                <a:solidFill>
                  <a:schemeClr val="tx1">
                    <a:lumMod val="95000"/>
                    <a:lumOff val="5000"/>
                  </a:schemeClr>
                </a:solidFill>
                <a:latin typeface="Century Gothic" panose="020B0502020202020204" pitchFamily="34" charset="0"/>
                <a:cs typeface="Arial" panose="020B0604020202020204" pitchFamily="34" charset="0"/>
              </a:rPr>
              <a:t>, </a:t>
            </a:r>
            <a:r>
              <a:rPr lang="en-US" sz="2000" b="1" dirty="0" smtClean="0">
                <a:solidFill>
                  <a:schemeClr val="tx1">
                    <a:lumMod val="95000"/>
                    <a:lumOff val="5000"/>
                  </a:schemeClr>
                </a:solidFill>
                <a:latin typeface="Century Gothic" panose="020B0502020202020204" pitchFamily="34" charset="0"/>
                <a:cs typeface="Arial" panose="020B0604020202020204" pitchFamily="34" charset="0"/>
              </a:rPr>
              <a:t>contact:</a:t>
            </a:r>
            <a:endParaRPr lang="en-US" sz="2000" dirty="0">
              <a:solidFill>
                <a:schemeClr val="tx1">
                  <a:lumMod val="95000"/>
                  <a:lumOff val="5000"/>
                </a:schemeClr>
              </a:solidFill>
              <a:latin typeface="Century Gothic" panose="020B0502020202020204" pitchFamily="34" charset="0"/>
              <a:cs typeface="Arial" panose="020B0604020202020204" pitchFamily="34" charset="0"/>
            </a:endParaRPr>
          </a:p>
          <a:p>
            <a:pPr marL="0" indent="0" algn="ctr">
              <a:lnSpc>
                <a:spcPct val="100000"/>
              </a:lnSpc>
              <a:buNone/>
            </a:pPr>
            <a:r>
              <a:rPr lang="en-US" sz="2000" dirty="0" smtClean="0">
                <a:solidFill>
                  <a:schemeClr val="tx1">
                    <a:lumMod val="95000"/>
                    <a:lumOff val="5000"/>
                  </a:schemeClr>
                </a:solidFill>
                <a:latin typeface="Century Gothic" panose="020B0502020202020204" pitchFamily="34" charset="0"/>
                <a:cs typeface="Arial" panose="020B0604020202020204" pitchFamily="34" charset="0"/>
              </a:rPr>
              <a:t>NH </a:t>
            </a:r>
            <a:r>
              <a:rPr lang="en-US" sz="2000" dirty="0">
                <a:solidFill>
                  <a:schemeClr val="tx1">
                    <a:lumMod val="95000"/>
                    <a:lumOff val="5000"/>
                  </a:schemeClr>
                </a:solidFill>
                <a:latin typeface="Century Gothic" panose="020B0502020202020204" pitchFamily="34" charset="0"/>
                <a:cs typeface="Arial" panose="020B0604020202020204" pitchFamily="34" charset="0"/>
              </a:rPr>
              <a:t>Employment Security (NHES</a:t>
            </a:r>
            <a:r>
              <a:rPr lang="en-US" sz="2000" dirty="0" smtClean="0">
                <a:solidFill>
                  <a:schemeClr val="tx1">
                    <a:lumMod val="95000"/>
                    <a:lumOff val="5000"/>
                  </a:schemeClr>
                </a:solidFill>
                <a:latin typeface="Century Gothic" panose="020B0502020202020204" pitchFamily="34" charset="0"/>
                <a:cs typeface="Arial" panose="020B0604020202020204" pitchFamily="34" charset="0"/>
              </a:rPr>
              <a:t>) </a:t>
            </a:r>
            <a:r>
              <a:rPr lang="en-US" sz="2000" dirty="0">
                <a:solidFill>
                  <a:schemeClr val="tx1">
                    <a:lumMod val="95000"/>
                    <a:lumOff val="5000"/>
                  </a:schemeClr>
                </a:solidFill>
                <a:latin typeface="Century Gothic" panose="020B0502020202020204" pitchFamily="34" charset="0"/>
                <a:cs typeface="Arial" panose="020B0604020202020204" pitchFamily="34" charset="0"/>
              </a:rPr>
              <a:t/>
            </a:r>
            <a:br>
              <a:rPr lang="en-US" sz="2000" dirty="0">
                <a:solidFill>
                  <a:schemeClr val="tx1">
                    <a:lumMod val="95000"/>
                    <a:lumOff val="5000"/>
                  </a:schemeClr>
                </a:solidFill>
                <a:latin typeface="Century Gothic" panose="020B0502020202020204" pitchFamily="34" charset="0"/>
                <a:cs typeface="Arial" panose="020B0604020202020204" pitchFamily="34" charset="0"/>
              </a:rPr>
            </a:br>
            <a:r>
              <a:rPr lang="en-US" sz="1800" i="1" dirty="0" smtClean="0">
                <a:latin typeface="Century Gothic" panose="020B0502020202020204" pitchFamily="34" charset="0"/>
                <a:cs typeface="Arial" panose="020B0604020202020204" pitchFamily="34" charset="0"/>
                <a:hlinkClick r:id="rId3"/>
              </a:rPr>
              <a:t>WorkNowNH@nhes.nh.gov</a:t>
            </a:r>
            <a:r>
              <a:rPr lang="en-US" sz="1800" i="1" dirty="0" smtClean="0">
                <a:latin typeface="Century Gothic" panose="020B0502020202020204" pitchFamily="34" charset="0"/>
                <a:cs typeface="Arial" panose="020B0604020202020204" pitchFamily="34" charset="0"/>
              </a:rPr>
              <a:t> or 1-833-658-4760</a:t>
            </a:r>
          </a:p>
          <a:p>
            <a:pPr marL="0" indent="0" algn="ctr">
              <a:lnSpc>
                <a:spcPct val="100000"/>
              </a:lnSpc>
              <a:spcBef>
                <a:spcPts val="2400"/>
              </a:spcBef>
              <a:buNone/>
            </a:pPr>
            <a:r>
              <a:rPr lang="en-US" sz="2000" b="1" dirty="0" smtClean="0">
                <a:solidFill>
                  <a:schemeClr val="tx1">
                    <a:lumMod val="95000"/>
                    <a:lumOff val="5000"/>
                  </a:schemeClr>
                </a:solidFill>
                <a:latin typeface="Century Gothic" panose="020B0502020202020204" pitchFamily="34" charset="0"/>
                <a:cs typeface="Arial" panose="020B0604020202020204" pitchFamily="34" charset="0"/>
              </a:rPr>
              <a:t>For more information about Work Opportunity </a:t>
            </a:r>
            <a:br>
              <a:rPr lang="en-US" sz="2000" b="1" dirty="0" smtClean="0">
                <a:solidFill>
                  <a:schemeClr val="tx1">
                    <a:lumMod val="95000"/>
                    <a:lumOff val="5000"/>
                  </a:schemeClr>
                </a:solidFill>
                <a:latin typeface="Century Gothic" panose="020B0502020202020204" pitchFamily="34" charset="0"/>
                <a:cs typeface="Arial" panose="020B0604020202020204" pitchFamily="34" charset="0"/>
              </a:rPr>
            </a:br>
            <a:r>
              <a:rPr lang="en-US" sz="2000" b="1" dirty="0" smtClean="0">
                <a:solidFill>
                  <a:schemeClr val="tx1">
                    <a:lumMod val="95000"/>
                    <a:lumOff val="5000"/>
                  </a:schemeClr>
                </a:solidFill>
                <a:latin typeface="Century Gothic" panose="020B0502020202020204" pitchFamily="34" charset="0"/>
                <a:cs typeface="Arial" panose="020B0604020202020204" pitchFamily="34" charset="0"/>
              </a:rPr>
              <a:t>or Federal Bonding, contact:</a:t>
            </a:r>
            <a:endParaRPr lang="en-US" sz="2000" dirty="0">
              <a:solidFill>
                <a:schemeClr val="tx1">
                  <a:lumMod val="95000"/>
                  <a:lumOff val="5000"/>
                </a:schemeClr>
              </a:solidFill>
              <a:latin typeface="Century Gothic" panose="020B0502020202020204" pitchFamily="34" charset="0"/>
              <a:cs typeface="Arial" panose="020B0604020202020204" pitchFamily="34" charset="0"/>
            </a:endParaRPr>
          </a:p>
          <a:p>
            <a:pPr marL="0" indent="0" algn="ctr">
              <a:lnSpc>
                <a:spcPct val="100000"/>
              </a:lnSpc>
              <a:buNone/>
            </a:pPr>
            <a:r>
              <a:rPr lang="en-US" sz="2000" dirty="0" smtClean="0">
                <a:solidFill>
                  <a:schemeClr val="tx1">
                    <a:lumMod val="95000"/>
                    <a:lumOff val="5000"/>
                  </a:schemeClr>
                </a:solidFill>
                <a:latin typeface="Century Gothic" panose="020B0502020202020204" pitchFamily="34" charset="0"/>
                <a:cs typeface="Arial" panose="020B0604020202020204" pitchFamily="34" charset="0"/>
              </a:rPr>
              <a:t>NH Employment Security (NHES) </a:t>
            </a:r>
            <a:br>
              <a:rPr lang="en-US" sz="2000" dirty="0" smtClean="0">
                <a:solidFill>
                  <a:schemeClr val="tx1">
                    <a:lumMod val="95000"/>
                    <a:lumOff val="5000"/>
                  </a:schemeClr>
                </a:solidFill>
                <a:latin typeface="Century Gothic" panose="020B0502020202020204" pitchFamily="34" charset="0"/>
                <a:cs typeface="Arial" panose="020B0604020202020204" pitchFamily="34" charset="0"/>
              </a:rPr>
            </a:br>
            <a:r>
              <a:rPr lang="en-US" sz="2000" dirty="0" smtClean="0">
                <a:solidFill>
                  <a:schemeClr val="tx1"/>
                </a:solidFill>
                <a:latin typeface="Century Gothic" panose="020B0502020202020204" pitchFamily="34" charset="0"/>
                <a:ea typeface="Muli"/>
                <a:cs typeface="Arial" panose="020B0604020202020204" pitchFamily="34" charset="0"/>
                <a:sym typeface="Muli"/>
              </a:rPr>
              <a:t>JOSHUA KELLY – </a:t>
            </a:r>
            <a:r>
              <a:rPr lang="en-US" sz="1800" i="1" dirty="0" smtClean="0">
                <a:solidFill>
                  <a:schemeClr val="tx1"/>
                </a:solidFill>
                <a:latin typeface="Century Gothic" panose="020B0502020202020204" pitchFamily="34" charset="0"/>
                <a:ea typeface="Muli"/>
                <a:cs typeface="Arial" panose="020B0604020202020204" pitchFamily="34" charset="0"/>
                <a:sym typeface="Muli"/>
              </a:rPr>
              <a:t>Federal Bonding Program Coordinator</a:t>
            </a:r>
            <a:r>
              <a:rPr lang="en-US" sz="2000" dirty="0" smtClean="0">
                <a:solidFill>
                  <a:schemeClr val="tx1"/>
                </a:solidFill>
                <a:latin typeface="Century Gothic" panose="020B0502020202020204" pitchFamily="34" charset="0"/>
                <a:ea typeface="Muli"/>
                <a:cs typeface="Arial" panose="020B0604020202020204" pitchFamily="34" charset="0"/>
                <a:sym typeface="Muli"/>
              </a:rPr>
              <a:t/>
            </a:r>
            <a:br>
              <a:rPr lang="en-US" sz="2000" dirty="0" smtClean="0">
                <a:solidFill>
                  <a:schemeClr val="tx1"/>
                </a:solidFill>
                <a:latin typeface="Century Gothic" panose="020B0502020202020204" pitchFamily="34" charset="0"/>
                <a:ea typeface="Muli"/>
                <a:cs typeface="Arial" panose="020B0604020202020204" pitchFamily="34" charset="0"/>
                <a:sym typeface="Muli"/>
              </a:rPr>
            </a:br>
            <a:r>
              <a:rPr lang="en-US" sz="1800" i="1" dirty="0" smtClean="0">
                <a:solidFill>
                  <a:schemeClr val="tx1"/>
                </a:solidFill>
                <a:latin typeface="Century Gothic" panose="020B0502020202020204" pitchFamily="34" charset="0"/>
                <a:ea typeface="Muli"/>
                <a:cs typeface="Arial" panose="020B0604020202020204" pitchFamily="34" charset="0"/>
                <a:sym typeface="Muli"/>
                <a:hlinkClick r:id="rId4"/>
              </a:rPr>
              <a:t>Joshua.E.Kelly@nhes.nh.gov</a:t>
            </a:r>
            <a:r>
              <a:rPr lang="en-US" sz="1800" i="1" dirty="0" smtClean="0">
                <a:solidFill>
                  <a:schemeClr val="tx1"/>
                </a:solidFill>
                <a:latin typeface="Century Gothic" panose="020B0502020202020204" pitchFamily="34" charset="0"/>
                <a:ea typeface="Muli"/>
                <a:cs typeface="Arial" panose="020B0604020202020204" pitchFamily="34" charset="0"/>
                <a:sym typeface="Muli"/>
              </a:rPr>
              <a:t> or 603-228-4079</a:t>
            </a:r>
            <a:endParaRPr lang="en-US" sz="1800" i="1" dirty="0" smtClean="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22</a:t>
            </a:fld>
            <a:endParaRPr lang="en-US" sz="1500" dirty="0"/>
          </a:p>
        </p:txBody>
      </p:sp>
      <p:sp>
        <p:nvSpPr>
          <p:cNvPr id="7" name="Title 1"/>
          <p:cNvSpPr>
            <a:spLocks noGrp="1"/>
          </p:cNvSpPr>
          <p:nvPr>
            <p:ph type="title"/>
          </p:nvPr>
        </p:nvSpPr>
        <p:spPr>
          <a:xfrm>
            <a:off x="457200" y="417582"/>
            <a:ext cx="8610600" cy="725418"/>
          </a:xfrm>
        </p:spPr>
        <p:txBody>
          <a:bodyPr lIns="0" anchor="t" anchorCtr="0">
            <a:noAutofit/>
          </a:bodyPr>
          <a:lstStyle/>
          <a:p>
            <a:r>
              <a:rPr lang="en-US" sz="4800" dirty="0" smtClean="0">
                <a:latin typeface="Segoe UI Black" panose="020B0A02040204020203" pitchFamily="34" charset="0"/>
                <a:ea typeface="Segoe UI Black" panose="020B0A02040204020203" pitchFamily="34" charset="0"/>
                <a:cs typeface="Arial" panose="020B0604020202020204" pitchFamily="34" charset="0"/>
              </a:rPr>
              <a:t>Contact Information</a:t>
            </a:r>
            <a:endParaRPr lang="en-US" sz="4800" dirty="0">
              <a:latin typeface="Segoe UI Black" panose="020B0A02040204020203" pitchFamily="34" charset="0"/>
              <a:ea typeface="Segoe UI Black" panose="020B0A02040204020203" pitchFamily="34" charset="0"/>
              <a:cs typeface="Arial" panose="020B0604020202020204" pitchFamily="34" charset="0"/>
            </a:endParaRPr>
          </a:p>
        </p:txBody>
      </p:sp>
    </p:spTree>
    <p:extLst>
      <p:ext uri="{BB962C8B-B14F-4D97-AF65-F5344CB8AC3E}">
        <p14:creationId xmlns:p14="http://schemas.microsoft.com/office/powerpoint/2010/main" val="204767057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A7C5E4"/>
            </a:gs>
            <a:gs pos="56000">
              <a:srgbClr val="FFFFFF"/>
            </a:gs>
            <a:gs pos="100000">
              <a:srgbClr val="4F8BC9"/>
            </a:gs>
          </a:gsLst>
          <a:lin ang="17400000" scaled="0"/>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95510"/>
            <a:ext cx="6589200" cy="655414"/>
          </a:xfrm>
        </p:spPr>
        <p:txBody>
          <a:bodyPr lIns="0" anchor="t" anchorCtr="0">
            <a:noAutofit/>
          </a:bodyPr>
          <a:lstStyle/>
          <a:p>
            <a:r>
              <a:rPr lang="en-US" sz="4800" dirty="0" smtClean="0">
                <a:latin typeface="Segoe UI Black" panose="020B0A02040204020203" pitchFamily="34" charset="0"/>
                <a:ea typeface="Segoe UI Black" panose="020B0A02040204020203" pitchFamily="34" charset="0"/>
              </a:rPr>
              <a:t>Overview</a:t>
            </a:r>
            <a:endParaRPr lang="en-US" sz="4800" dirty="0">
              <a:latin typeface="Segoe UI Black" panose="020B0A02040204020203" pitchFamily="34" charset="0"/>
              <a:ea typeface="Segoe UI Black" panose="020B0A02040204020203" pitchFamily="34" charset="0"/>
            </a:endParaRPr>
          </a:p>
        </p:txBody>
      </p:sp>
      <p:sp>
        <p:nvSpPr>
          <p:cNvPr id="3" name="Subtitle 2"/>
          <p:cNvSpPr>
            <a:spLocks noGrp="1"/>
          </p:cNvSpPr>
          <p:nvPr>
            <p:ph sz="half" idx="4294967295"/>
          </p:nvPr>
        </p:nvSpPr>
        <p:spPr>
          <a:xfrm>
            <a:off x="228600" y="1981200"/>
            <a:ext cx="8046720" cy="3886200"/>
          </a:xfrm>
        </p:spPr>
        <p:txBody>
          <a:bodyPr>
            <a:noAutofit/>
          </a:bodyPr>
          <a:lstStyle/>
          <a:p>
            <a:pPr marL="169863" indent="0" defTabSz="1019175">
              <a:lnSpc>
                <a:spcPct val="100000"/>
              </a:lnSpc>
              <a:spcAft>
                <a:spcPts val="600"/>
              </a:spcAft>
              <a:buClr>
                <a:schemeClr val="tx1"/>
              </a:buClr>
              <a:buNone/>
            </a:pPr>
            <a:r>
              <a:rPr lang="en-US" sz="2000" b="1" dirty="0" smtClean="0">
                <a:solidFill>
                  <a:srgbClr val="000000"/>
                </a:solidFill>
                <a:latin typeface="Century Gothic" panose="020B0502020202020204" pitchFamily="34" charset="0"/>
                <a:cs typeface="Arial" panose="020B0604020202020204" pitchFamily="34" charset="0"/>
              </a:rPr>
              <a:t>Changes include:</a:t>
            </a:r>
          </a:p>
          <a:p>
            <a:pPr marL="628650" lvl="1" indent="-285750">
              <a:lnSpc>
                <a:spcPct val="100000"/>
              </a:lnSpc>
              <a:spcBef>
                <a:spcPts val="750"/>
              </a:spcBef>
              <a:spcAft>
                <a:spcPts val="600"/>
              </a:spcAft>
              <a:buClr>
                <a:schemeClr val="tx1"/>
              </a:buClr>
              <a:buFont typeface="Calibri" panose="020F0502020204030204" pitchFamily="34" charset="0"/>
              <a:buChar char="•"/>
            </a:pPr>
            <a:r>
              <a:rPr lang="en-US" sz="2000" dirty="0" smtClean="0">
                <a:latin typeface="Century Gothic" panose="020B0502020202020204" pitchFamily="34" charset="0"/>
                <a:cs typeface="Arial" panose="020B0604020202020204" pitchFamily="34" charset="0"/>
              </a:rPr>
              <a:t>Introduced the Granite State Jobs Act of 2019</a:t>
            </a:r>
          </a:p>
          <a:p>
            <a:pPr marL="628650" lvl="1" indent="-285750">
              <a:lnSpc>
                <a:spcPct val="100000"/>
              </a:lnSpc>
              <a:spcBef>
                <a:spcPts val="750"/>
              </a:spcBef>
              <a:spcAft>
                <a:spcPts val="600"/>
              </a:spcAft>
              <a:buClr>
                <a:schemeClr val="tx1"/>
              </a:buClr>
              <a:buFont typeface="Calibri" panose="020F0502020204030204" pitchFamily="34" charset="0"/>
              <a:buChar char="•"/>
            </a:pPr>
            <a:r>
              <a:rPr lang="en-US" sz="2000" dirty="0">
                <a:latin typeface="Century Gothic" panose="020B0502020202020204" pitchFamily="34" charset="0"/>
                <a:cs typeface="Arial" panose="020B0604020202020204" pitchFamily="34" charset="0"/>
              </a:rPr>
              <a:t>Increased the </a:t>
            </a:r>
            <a:r>
              <a:rPr lang="en-US" sz="2000" dirty="0" smtClean="0">
                <a:latin typeface="Century Gothic" panose="020B0502020202020204" pitchFamily="34" charset="0"/>
                <a:cs typeface="Arial" panose="020B0604020202020204" pitchFamily="34" charset="0"/>
              </a:rPr>
              <a:t>funding to $6,000,000</a:t>
            </a:r>
            <a:endParaRPr lang="en-US" sz="2000" dirty="0">
              <a:latin typeface="Century Gothic" panose="020B0502020202020204" pitchFamily="34" charset="0"/>
              <a:cs typeface="Arial" panose="020B0604020202020204" pitchFamily="34" charset="0"/>
            </a:endParaRPr>
          </a:p>
          <a:p>
            <a:pPr marL="628650" lvl="1" indent="-285750">
              <a:lnSpc>
                <a:spcPct val="100000"/>
              </a:lnSpc>
              <a:spcBef>
                <a:spcPts val="750"/>
              </a:spcBef>
              <a:spcAft>
                <a:spcPts val="600"/>
              </a:spcAft>
              <a:buClr>
                <a:schemeClr val="tx1"/>
              </a:buClr>
              <a:buFont typeface="Calibri" panose="020F0502020204030204" pitchFamily="34" charset="0"/>
              <a:buChar char="•"/>
            </a:pPr>
            <a:r>
              <a:rPr lang="en-US" sz="2000" dirty="0" smtClean="0">
                <a:latin typeface="Century Gothic" panose="020B0502020202020204" pitchFamily="34" charset="0"/>
                <a:cs typeface="Arial" panose="020B0604020202020204" pitchFamily="34" charset="0"/>
              </a:rPr>
              <a:t>Transferred the administration of the Job Training Fund to NHES, now known as </a:t>
            </a:r>
            <a:r>
              <a:rPr lang="en-US" sz="2000" dirty="0" err="1" smtClean="0">
                <a:latin typeface="Century Gothic" panose="020B0502020202020204" pitchFamily="34" charset="0"/>
                <a:cs typeface="Arial" panose="020B0604020202020204" pitchFamily="34" charset="0"/>
              </a:rPr>
              <a:t>WorkInvestNH</a:t>
            </a:r>
            <a:endParaRPr lang="en-US" sz="2000" dirty="0" smtClean="0">
              <a:latin typeface="Century Gothic" panose="020B0502020202020204" pitchFamily="34" charset="0"/>
              <a:cs typeface="Arial" panose="020B0604020202020204" pitchFamily="34" charset="0"/>
            </a:endParaRPr>
          </a:p>
          <a:p>
            <a:pPr marL="628650" lvl="1" indent="-285750">
              <a:lnSpc>
                <a:spcPct val="100000"/>
              </a:lnSpc>
              <a:spcBef>
                <a:spcPts val="750"/>
              </a:spcBef>
              <a:spcAft>
                <a:spcPts val="600"/>
              </a:spcAft>
              <a:buClr>
                <a:schemeClr val="tx1"/>
              </a:buClr>
              <a:buFont typeface="Calibri" panose="020F0502020204030204" pitchFamily="34" charset="0"/>
              <a:buChar char="•"/>
            </a:pPr>
            <a:r>
              <a:rPr lang="en-US" sz="2000" dirty="0" smtClean="0">
                <a:latin typeface="Century Gothic" panose="020B0502020202020204" pitchFamily="34" charset="0"/>
                <a:cs typeface="Arial" panose="020B0604020202020204" pitchFamily="34" charset="0"/>
              </a:rPr>
              <a:t>Established the </a:t>
            </a:r>
            <a:r>
              <a:rPr lang="en-US" sz="2000" dirty="0" err="1" smtClean="0">
                <a:latin typeface="Century Gothic" panose="020B0502020202020204" pitchFamily="34" charset="0"/>
                <a:cs typeface="Arial" panose="020B0604020202020204" pitchFamily="34" charset="0"/>
              </a:rPr>
              <a:t>WorkNowNH</a:t>
            </a:r>
            <a:r>
              <a:rPr lang="en-US" sz="2000" dirty="0" smtClean="0">
                <a:latin typeface="Century Gothic" panose="020B0502020202020204" pitchFamily="34" charset="0"/>
                <a:cs typeface="Arial" panose="020B0604020202020204" pitchFamily="34" charset="0"/>
              </a:rPr>
              <a:t> Program</a:t>
            </a:r>
          </a:p>
          <a:p>
            <a:pPr marL="628650" lvl="1" indent="-285750">
              <a:lnSpc>
                <a:spcPct val="100000"/>
              </a:lnSpc>
              <a:spcBef>
                <a:spcPts val="750"/>
              </a:spcBef>
              <a:spcAft>
                <a:spcPts val="600"/>
              </a:spcAft>
              <a:buClr>
                <a:schemeClr val="tx1"/>
              </a:buClr>
              <a:buFont typeface="Calibri" panose="020F0502020204030204" pitchFamily="34" charset="0"/>
              <a:buChar char="•"/>
            </a:pPr>
            <a:r>
              <a:rPr lang="en-US" sz="2000" dirty="0" smtClean="0">
                <a:latin typeface="Century Gothic" panose="020B0502020202020204" pitchFamily="34" charset="0"/>
                <a:cs typeface="Arial" panose="020B0604020202020204" pitchFamily="34" charset="0"/>
              </a:rPr>
              <a:t>Continue to provide funding for the </a:t>
            </a:r>
            <a:r>
              <a:rPr lang="en-US" sz="2000" dirty="0" err="1" smtClean="0">
                <a:latin typeface="Century Gothic" panose="020B0502020202020204" pitchFamily="34" charset="0"/>
                <a:cs typeface="Arial" panose="020B0604020202020204" pitchFamily="34" charset="0"/>
              </a:rPr>
              <a:t>WorkReadyNH</a:t>
            </a:r>
            <a:r>
              <a:rPr lang="en-US" sz="2000" dirty="0" smtClean="0">
                <a:latin typeface="Century Gothic" panose="020B0502020202020204" pitchFamily="34" charset="0"/>
                <a:cs typeface="Arial" panose="020B0604020202020204" pitchFamily="34" charset="0"/>
              </a:rPr>
              <a:t> Program</a:t>
            </a:r>
            <a:endParaRPr lang="en-US" sz="2000" dirty="0">
              <a:latin typeface="Century Gothic" panose="020B0502020202020204" pitchFamily="34" charset="0"/>
              <a:cs typeface="Arial" panose="020B0604020202020204" pitchFamily="34" charset="0"/>
            </a:endParaRPr>
          </a:p>
          <a:p>
            <a:pPr marL="628650" lvl="1" indent="-285750">
              <a:lnSpc>
                <a:spcPct val="100000"/>
              </a:lnSpc>
              <a:spcBef>
                <a:spcPts val="750"/>
              </a:spcBef>
              <a:spcAft>
                <a:spcPts val="600"/>
              </a:spcAft>
              <a:buClr>
                <a:schemeClr val="tx1"/>
              </a:buClr>
              <a:buFont typeface="Calibri" panose="020F0502020204030204" pitchFamily="34" charset="0"/>
              <a:buChar char="•"/>
            </a:pPr>
            <a:r>
              <a:rPr lang="en-US" sz="2000" dirty="0" smtClean="0">
                <a:latin typeface="Century Gothic" panose="020B0502020202020204" pitchFamily="34" charset="0"/>
                <a:cs typeface="Arial" panose="020B0604020202020204" pitchFamily="34" charset="0"/>
              </a:rPr>
              <a:t>Effective 1/1/2020</a:t>
            </a:r>
            <a:endParaRPr lang="en-US" sz="2000" dirty="0">
              <a:latin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z="1500" smtClean="0"/>
              <a:pPr/>
              <a:t>3</a:t>
            </a:fld>
            <a:endParaRPr lang="en-US" sz="1500" dirty="0"/>
          </a:p>
        </p:txBody>
      </p:sp>
      <p:sp>
        <p:nvSpPr>
          <p:cNvPr id="6" name="Subtitle 2"/>
          <p:cNvSpPr txBox="1">
            <a:spLocks/>
          </p:cNvSpPr>
          <p:nvPr/>
        </p:nvSpPr>
        <p:spPr>
          <a:xfrm>
            <a:off x="228600" y="1219200"/>
            <a:ext cx="8686800" cy="6096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9863" indent="0" defTabSz="1019175">
              <a:lnSpc>
                <a:spcPct val="100000"/>
              </a:lnSpc>
              <a:spcAft>
                <a:spcPct val="0"/>
              </a:spcAft>
              <a:buNone/>
            </a:pPr>
            <a:r>
              <a:rPr lang="en-US" sz="2400" b="1" dirty="0" smtClean="0">
                <a:solidFill>
                  <a:srgbClr val="000000"/>
                </a:solidFill>
                <a:latin typeface="Century Gothic" panose="020B0502020202020204" pitchFamily="34" charset="0"/>
                <a:cs typeface="Arial" panose="020B0604020202020204" pitchFamily="34" charset="0"/>
              </a:rPr>
              <a:t>House Bill 4 was signed into law in September 26, 2019.</a:t>
            </a:r>
            <a:endParaRPr lang="en-US" sz="20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55650269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57200" y="1650861"/>
            <a:ext cx="8046720" cy="4319131"/>
          </a:xfrm>
          <a:prstGeom prst="rect">
            <a:avLst/>
          </a:prstGeom>
          <a:noFill/>
        </p:spPr>
        <p:txBody>
          <a:bodyPr wrap="square" rtlCol="0">
            <a:spAutoFit/>
          </a:bodyPr>
          <a:lstStyle/>
          <a:p>
            <a:pPr>
              <a:spcBef>
                <a:spcPts val="750"/>
              </a:spcBef>
              <a:spcAft>
                <a:spcPts val="600"/>
              </a:spcAft>
            </a:pPr>
            <a:r>
              <a:rPr lang="en-US" sz="2400" b="1" dirty="0">
                <a:latin typeface="Century Gothic" panose="020B0502020202020204" pitchFamily="34" charset="0"/>
              </a:rPr>
              <a:t>The Job Training Fund </a:t>
            </a:r>
            <a:r>
              <a:rPr lang="en-US" sz="2400" b="1" dirty="0" smtClean="0">
                <a:latin typeface="Century Gothic" panose="020B0502020202020204" pitchFamily="34" charset="0"/>
              </a:rPr>
              <a:t>Allows </a:t>
            </a:r>
            <a:r>
              <a:rPr lang="en-US" sz="2400" b="1" dirty="0">
                <a:latin typeface="Century Gothic" panose="020B0502020202020204" pitchFamily="34" charset="0"/>
              </a:rPr>
              <a:t>businesses an opportunity to upgrade their workers’ skills</a:t>
            </a:r>
            <a:r>
              <a:rPr lang="en-US" sz="2400" b="1" dirty="0" smtClean="0">
                <a:latin typeface="Century Gothic" panose="020B0502020202020204" pitchFamily="34" charset="0"/>
              </a:rPr>
              <a:t>.</a:t>
            </a:r>
          </a:p>
          <a:p>
            <a:pPr>
              <a:spcBef>
                <a:spcPts val="750"/>
              </a:spcBef>
            </a:pPr>
            <a:r>
              <a:rPr lang="en-US" sz="2000" b="1" dirty="0" err="1" smtClean="0">
                <a:latin typeface="Century Gothic" panose="020B0502020202020204" pitchFamily="34" charset="0"/>
              </a:rPr>
              <a:t>WorkInvestNH</a:t>
            </a:r>
            <a:r>
              <a:rPr lang="en-US" sz="2000" b="1" dirty="0" smtClean="0">
                <a:latin typeface="Century Gothic" panose="020B0502020202020204" pitchFamily="34" charset="0"/>
              </a:rPr>
              <a:t> is:</a:t>
            </a:r>
          </a:p>
          <a:p>
            <a:pPr marL="285750" indent="-285750">
              <a:spcAft>
                <a:spcPts val="600"/>
              </a:spcAft>
              <a:buFont typeface="Arial" panose="020B0604020202020204" pitchFamily="34" charset="0"/>
              <a:buChar char="•"/>
            </a:pPr>
            <a:r>
              <a:rPr lang="en-US" sz="2000" dirty="0">
                <a:latin typeface="Century Gothic" panose="020B0502020202020204" pitchFamily="34" charset="0"/>
              </a:rPr>
              <a:t>A</a:t>
            </a:r>
            <a:r>
              <a:rPr lang="en-US" sz="2000" dirty="0" smtClean="0">
                <a:latin typeface="Century Gothic" panose="020B0502020202020204" pitchFamily="34" charset="0"/>
              </a:rPr>
              <a:t>vailable </a:t>
            </a:r>
            <a:r>
              <a:rPr lang="en-US" sz="2000" dirty="0">
                <a:latin typeface="Century Gothic" panose="020B0502020202020204" pitchFamily="34" charset="0"/>
              </a:rPr>
              <a:t>to </a:t>
            </a:r>
            <a:r>
              <a:rPr lang="en-US" sz="2000" dirty="0" smtClean="0">
                <a:latin typeface="Century Gothic" panose="020B0502020202020204" pitchFamily="34" charset="0"/>
              </a:rPr>
              <a:t>entities or co-applicants physically located  </a:t>
            </a:r>
            <a:r>
              <a:rPr lang="en-US" sz="2000" dirty="0">
                <a:latin typeface="Century Gothic" panose="020B0502020202020204" pitchFamily="34" charset="0"/>
              </a:rPr>
              <a:t>and businesses intending to </a:t>
            </a:r>
            <a:r>
              <a:rPr lang="en-US" sz="2000" dirty="0" smtClean="0">
                <a:latin typeface="Century Gothic" panose="020B0502020202020204" pitchFamily="34" charset="0"/>
              </a:rPr>
              <a:t>physically locate </a:t>
            </a:r>
            <a:r>
              <a:rPr lang="en-US" sz="2000" dirty="0">
                <a:latin typeface="Century Gothic" panose="020B0502020202020204" pitchFamily="34" charset="0"/>
              </a:rPr>
              <a:t>in New </a:t>
            </a:r>
            <a:r>
              <a:rPr lang="en-US" sz="2000" dirty="0" smtClean="0">
                <a:latin typeface="Century Gothic" panose="020B0502020202020204" pitchFamily="34" charset="0"/>
              </a:rPr>
              <a:t>Hampshire </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Must pay </a:t>
            </a:r>
            <a:r>
              <a:rPr lang="en-US" sz="2000" dirty="0">
                <a:latin typeface="Century Gothic" panose="020B0502020202020204" pitchFamily="34" charset="0"/>
              </a:rPr>
              <a:t>quarterly taxes into the NH Unemployment Trust </a:t>
            </a:r>
            <a:r>
              <a:rPr lang="en-US" sz="2000" dirty="0" smtClean="0">
                <a:latin typeface="Century Gothic" panose="020B0502020202020204" pitchFamily="34" charset="0"/>
              </a:rPr>
              <a:t>Fund</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Must be in compliance with state laws and regulations</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Available for workers who are either </a:t>
            </a:r>
            <a:r>
              <a:rPr lang="en-US" sz="2000" dirty="0">
                <a:latin typeface="Century Gothic" panose="020B0502020202020204" pitchFamily="34" charset="0"/>
              </a:rPr>
              <a:t>residents of </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2000" dirty="0" smtClean="0">
                <a:latin typeface="Century Gothic" panose="020B0502020202020204" pitchFamily="34" charset="0"/>
              </a:rPr>
              <a:t>New Hampshire </a:t>
            </a:r>
            <a:r>
              <a:rPr lang="en-US" sz="2000" dirty="0">
                <a:latin typeface="Century Gothic" panose="020B0502020202020204" pitchFamily="34" charset="0"/>
              </a:rPr>
              <a:t>or who work at </a:t>
            </a:r>
            <a:r>
              <a:rPr lang="en-US" sz="2000" dirty="0" smtClean="0">
                <a:latin typeface="Century Gothic" panose="020B0502020202020204" pitchFamily="34" charset="0"/>
              </a:rPr>
              <a:t>an entity or co-applicant </a:t>
            </a:r>
            <a:br>
              <a:rPr lang="en-US" sz="2000" dirty="0" smtClean="0">
                <a:latin typeface="Century Gothic" panose="020B0502020202020204" pitchFamily="34" charset="0"/>
              </a:rPr>
            </a:br>
            <a:r>
              <a:rPr lang="en-US" sz="2000" dirty="0" smtClean="0">
                <a:latin typeface="Century Gothic" panose="020B0502020202020204" pitchFamily="34" charset="0"/>
              </a:rPr>
              <a:t>that </a:t>
            </a:r>
            <a:r>
              <a:rPr lang="en-US" sz="2000" dirty="0">
                <a:latin typeface="Century Gothic" panose="020B0502020202020204" pitchFamily="34" charset="0"/>
              </a:rPr>
              <a:t>is located or intends to locate within the </a:t>
            </a:r>
            <a:r>
              <a:rPr lang="en-US" sz="2000" dirty="0" smtClean="0">
                <a:latin typeface="Century Gothic" panose="020B0502020202020204" pitchFamily="34" charset="0"/>
              </a:rPr>
              <a:t>state</a:t>
            </a:r>
          </a:p>
        </p:txBody>
      </p:sp>
      <p:sp>
        <p:nvSpPr>
          <p:cNvPr id="4" name="Slide Number Placeholder 3"/>
          <p:cNvSpPr>
            <a:spLocks noGrp="1"/>
          </p:cNvSpPr>
          <p:nvPr>
            <p:ph type="sldNum" sz="quarter" idx="12"/>
          </p:nvPr>
        </p:nvSpPr>
        <p:spPr/>
        <p:txBody>
          <a:bodyPr/>
          <a:lstStyle/>
          <a:p>
            <a:fld id="{D57F1E4F-1CFF-5643-939E-217C01CDF565}" type="slidenum">
              <a:rPr lang="en-US" sz="1500" smtClean="0"/>
              <a:pPr/>
              <a:t>4</a:t>
            </a:fld>
            <a:endParaRPr lang="en-US" sz="1500"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4167"/>
          <a:stretch/>
        </p:blipFill>
        <p:spPr>
          <a:xfrm>
            <a:off x="457200" y="304800"/>
            <a:ext cx="6344632" cy="1346061"/>
          </a:xfrm>
          <a:prstGeom prst="rect">
            <a:avLst/>
          </a:prstGeom>
        </p:spPr>
      </p:pic>
    </p:spTree>
    <p:extLst>
      <p:ext uri="{BB962C8B-B14F-4D97-AF65-F5344CB8AC3E}">
        <p14:creationId xmlns:p14="http://schemas.microsoft.com/office/powerpoint/2010/main" val="257403554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1642408"/>
            <a:ext cx="8046720" cy="2319992"/>
          </a:xfrm>
          <a:prstGeom prst="rect">
            <a:avLst/>
          </a:prstGeom>
        </p:spPr>
        <p:txBody>
          <a:bodyPr wrap="square">
            <a:noAutofit/>
          </a:bodyPr>
          <a:lstStyle/>
          <a:p>
            <a:pPr marL="285750" indent="-285750">
              <a:spcBef>
                <a:spcPts val="750"/>
              </a:spcBef>
              <a:spcAft>
                <a:spcPts val="600"/>
              </a:spcAft>
              <a:buFont typeface="Arial" panose="020B0604020202020204" pitchFamily="34" charset="0"/>
              <a:buChar char="•"/>
            </a:pPr>
            <a:r>
              <a:rPr lang="en-US" sz="2000" dirty="0">
                <a:latin typeface="Century Gothic" panose="020B0502020202020204" pitchFamily="34" charset="0"/>
              </a:rPr>
              <a:t>Requires a minimum 1:1 cash </a:t>
            </a:r>
            <a:r>
              <a:rPr lang="en-US" sz="2000" dirty="0" smtClean="0">
                <a:latin typeface="Century Gothic" panose="020B0502020202020204" pitchFamily="34" charset="0"/>
              </a:rPr>
              <a:t>match. </a:t>
            </a:r>
            <a:r>
              <a:rPr lang="en-US" sz="2000" dirty="0">
                <a:latin typeface="Century Gothic" panose="020B0502020202020204" pitchFamily="34" charset="0"/>
              </a:rPr>
              <a:t>Minimum grant allowed is $750. </a:t>
            </a:r>
          </a:p>
          <a:p>
            <a:pPr marL="285750" indent="-285750">
              <a:spcBef>
                <a:spcPts val="750"/>
              </a:spcBef>
              <a:spcAft>
                <a:spcPts val="600"/>
              </a:spcAft>
              <a:buFont typeface="Arial" panose="020B0604020202020204" pitchFamily="34" charset="0"/>
              <a:buChar char="•"/>
            </a:pPr>
            <a:r>
              <a:rPr lang="en-US" sz="2000" dirty="0">
                <a:latin typeface="Century Gothic" panose="020B0502020202020204" pitchFamily="34" charset="0"/>
              </a:rPr>
              <a:t>Any grant award of $70,000 or more has to be approved by the Governor and Executive </a:t>
            </a:r>
            <a:r>
              <a:rPr lang="en-US" sz="2000" dirty="0" smtClean="0">
                <a:latin typeface="Century Gothic" panose="020B0502020202020204" pitchFamily="34" charset="0"/>
              </a:rPr>
              <a:t>Council.</a:t>
            </a:r>
            <a:endParaRPr lang="en-US" sz="2000" dirty="0">
              <a:latin typeface="Century Gothic" panose="020B0502020202020204" pitchFamily="34" charset="0"/>
            </a:endParaRP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Applications must be completed, submitted and approved prior to the beginning of the training.</a:t>
            </a: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5</a:t>
            </a:fld>
            <a:endParaRPr lang="en-US" sz="15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5833"/>
          <a:stretch/>
        </p:blipFill>
        <p:spPr>
          <a:xfrm>
            <a:off x="457200" y="228600"/>
            <a:ext cx="6781800" cy="1467194"/>
          </a:xfrm>
          <a:prstGeom prst="rect">
            <a:avLst/>
          </a:prstGeom>
        </p:spPr>
      </p:pic>
    </p:spTree>
    <p:extLst>
      <p:ext uri="{BB962C8B-B14F-4D97-AF65-F5344CB8AC3E}">
        <p14:creationId xmlns:p14="http://schemas.microsoft.com/office/powerpoint/2010/main" val="334234606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1610380"/>
            <a:ext cx="7467600" cy="523220"/>
          </a:xfrm>
          <a:prstGeom prst="rect">
            <a:avLst/>
          </a:prstGeom>
        </p:spPr>
        <p:txBody>
          <a:bodyPr wrap="square">
            <a:spAutoFit/>
          </a:bodyPr>
          <a:lstStyle/>
          <a:p>
            <a:r>
              <a:rPr lang="en-US" sz="2800" b="1" dirty="0" smtClean="0">
                <a:latin typeface="Century Gothic" panose="020B0502020202020204" pitchFamily="34" charset="0"/>
              </a:rPr>
              <a:t>Acceptable Use of Grant Funds </a:t>
            </a:r>
            <a:endParaRPr lang="en-US" sz="2800" b="1" dirty="0">
              <a:latin typeface="Century Gothic" panose="020B0502020202020204" pitchFamily="34" charset="0"/>
            </a:endParaRPr>
          </a:p>
        </p:txBody>
      </p:sp>
      <p:sp>
        <p:nvSpPr>
          <p:cNvPr id="4" name="Rectangle 3"/>
          <p:cNvSpPr/>
          <p:nvPr/>
        </p:nvSpPr>
        <p:spPr>
          <a:xfrm>
            <a:off x="457200" y="2205524"/>
            <a:ext cx="8058150" cy="4119076"/>
          </a:xfrm>
          <a:prstGeom prst="rect">
            <a:avLst/>
          </a:prstGeom>
        </p:spPr>
        <p:txBody>
          <a:bodyPr wrap="square">
            <a:spAutoFit/>
          </a:bodyPr>
          <a:lstStyle/>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Structured, on-site laboratory or classroom training</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Basic Skills</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Technical Skills</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Quality Improvement</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Safety</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Management and Supervision</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English as a Second Language</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Other training programs that enhance the state’s workforce development</a:t>
            </a:r>
            <a:endParaRPr lang="en-US" sz="2000" dirty="0">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z="1500" smtClean="0"/>
              <a:pPr/>
              <a:t>6</a:t>
            </a:fld>
            <a:endParaRPr lang="en-US" sz="15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5833"/>
          <a:stretch/>
        </p:blipFill>
        <p:spPr>
          <a:xfrm>
            <a:off x="457200" y="209206"/>
            <a:ext cx="6781800" cy="1467194"/>
          </a:xfrm>
          <a:prstGeom prst="rect">
            <a:avLst/>
          </a:prstGeom>
        </p:spPr>
      </p:pic>
    </p:spTree>
    <p:extLst>
      <p:ext uri="{BB962C8B-B14F-4D97-AF65-F5344CB8AC3E}">
        <p14:creationId xmlns:p14="http://schemas.microsoft.com/office/powerpoint/2010/main" val="400822967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1740535"/>
            <a:ext cx="8058150" cy="2298065"/>
          </a:xfrm>
          <a:prstGeom prst="rect">
            <a:avLst/>
          </a:prstGeom>
        </p:spPr>
        <p:txBody>
          <a:bodyPr wrap="square">
            <a:spAutoFit/>
          </a:bodyPr>
          <a:lstStyle/>
          <a:p>
            <a:pPr marL="285750" indent="-285750">
              <a:spcBef>
                <a:spcPts val="750"/>
              </a:spcBef>
              <a:spcAft>
                <a:spcPts val="600"/>
              </a:spcAft>
              <a:buFont typeface="Arial" panose="020B0604020202020204" pitchFamily="34" charset="0"/>
              <a:buChar char="•"/>
            </a:pPr>
            <a:r>
              <a:rPr lang="en-US" sz="2000" dirty="0">
                <a:latin typeface="Century Gothic" panose="020B0502020202020204" pitchFamily="34" charset="0"/>
              </a:rPr>
              <a:t>Training funds are distributed on a cost-reimbursement basis after each training course is completed and paid for</a:t>
            </a:r>
            <a:r>
              <a:rPr lang="en-US" sz="2000" dirty="0" smtClean="0">
                <a:latin typeface="Century Gothic" panose="020B0502020202020204" pitchFamily="34" charset="0"/>
              </a:rPr>
              <a:t>.</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Each entity </a:t>
            </a:r>
            <a:r>
              <a:rPr lang="en-US" sz="2000" dirty="0">
                <a:latin typeface="Century Gothic" panose="020B0502020202020204" pitchFamily="34" charset="0"/>
              </a:rPr>
              <a:t>must submit an </a:t>
            </a:r>
            <a:r>
              <a:rPr lang="en-US" sz="2000" dirty="0" smtClean="0">
                <a:latin typeface="Century Gothic" panose="020B0502020202020204" pitchFamily="34" charset="0"/>
              </a:rPr>
              <a:t>online evaluation </a:t>
            </a:r>
            <a:r>
              <a:rPr lang="en-US" sz="2000" dirty="0">
                <a:latin typeface="Century Gothic" panose="020B0502020202020204" pitchFamily="34" charset="0"/>
              </a:rPr>
              <a:t>of their training and expected outcomes after completion of their course(s). </a:t>
            </a:r>
            <a:endParaRPr lang="en-US" sz="2000" dirty="0" smtClean="0">
              <a:latin typeface="Century Gothic" panose="020B0502020202020204" pitchFamily="34" charset="0"/>
            </a:endParaRP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You </a:t>
            </a:r>
            <a:r>
              <a:rPr lang="en-US" sz="2000" dirty="0">
                <a:latin typeface="Century Gothic" panose="020B0502020202020204" pitchFamily="34" charset="0"/>
              </a:rPr>
              <a:t>may also receive periodic surveys </a:t>
            </a:r>
            <a:r>
              <a:rPr lang="en-US" sz="2000" dirty="0" smtClean="0">
                <a:latin typeface="Century Gothic" panose="020B0502020202020204" pitchFamily="34" charset="0"/>
              </a:rPr>
              <a:t>to </a:t>
            </a:r>
            <a:r>
              <a:rPr lang="en-US" sz="2000" dirty="0">
                <a:latin typeface="Century Gothic" panose="020B0502020202020204" pitchFamily="34" charset="0"/>
              </a:rPr>
              <a:t>measure </a:t>
            </a:r>
            <a:r>
              <a:rPr lang="en-US" sz="2000" dirty="0" smtClean="0">
                <a:latin typeface="Century Gothic" panose="020B0502020202020204" pitchFamily="34" charset="0"/>
              </a:rPr>
              <a:t>satisfaction </a:t>
            </a:r>
            <a:r>
              <a:rPr lang="en-US" sz="2000" dirty="0">
                <a:latin typeface="Century Gothic" panose="020B0502020202020204" pitchFamily="34" charset="0"/>
              </a:rPr>
              <a:t>with the Job Training </a:t>
            </a:r>
            <a:r>
              <a:rPr lang="en-US" sz="2000" dirty="0" smtClean="0">
                <a:latin typeface="Century Gothic" panose="020B0502020202020204" pitchFamily="34" charset="0"/>
              </a:rPr>
              <a:t>Fund.</a:t>
            </a:r>
            <a:endParaRPr lang="en-US" sz="20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7</a:t>
            </a:fld>
            <a:endParaRPr lang="en-US" sz="15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5833"/>
          <a:stretch/>
        </p:blipFill>
        <p:spPr>
          <a:xfrm>
            <a:off x="457200" y="228600"/>
            <a:ext cx="6781800" cy="1467194"/>
          </a:xfrm>
          <a:prstGeom prst="rect">
            <a:avLst/>
          </a:prstGeom>
        </p:spPr>
      </p:pic>
    </p:spTree>
    <p:extLst>
      <p:ext uri="{BB962C8B-B14F-4D97-AF65-F5344CB8AC3E}">
        <p14:creationId xmlns:p14="http://schemas.microsoft.com/office/powerpoint/2010/main" val="63619575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68630" y="1832709"/>
            <a:ext cx="8218170" cy="3272691"/>
          </a:xfrm>
          <a:prstGeom prst="rect">
            <a:avLst/>
          </a:prstGeom>
        </p:spPr>
        <p:txBody>
          <a:bodyPr wrap="square">
            <a:spAutoFit/>
          </a:bodyPr>
          <a:lstStyle/>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Training will be provided by the vendor of the entities’ choice.</a:t>
            </a:r>
          </a:p>
          <a:p>
            <a:pPr marL="285750" indent="-285750">
              <a:spcBef>
                <a:spcPts val="750"/>
              </a:spcBef>
              <a:spcAft>
                <a:spcPts val="600"/>
              </a:spcAft>
              <a:buFont typeface="Arial" panose="020B0604020202020204" pitchFamily="34" charset="0"/>
              <a:buChar char="•"/>
            </a:pPr>
            <a:r>
              <a:rPr lang="en-US" sz="2000" dirty="0">
                <a:latin typeface="Century Gothic" panose="020B0502020202020204" pitchFamily="34" charset="0"/>
              </a:rPr>
              <a:t>NHES will consult with CCSNH on each application to ensure quality and cost effective </a:t>
            </a:r>
            <a:r>
              <a:rPr lang="en-US" sz="2000" dirty="0" smtClean="0">
                <a:latin typeface="Century Gothic" panose="020B0502020202020204" pitchFamily="34" charset="0"/>
              </a:rPr>
              <a:t>training. </a:t>
            </a:r>
            <a:endParaRPr lang="en-US" sz="2000" dirty="0">
              <a:latin typeface="Century Gothic" panose="020B0502020202020204" pitchFamily="34" charset="0"/>
            </a:endParaRP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The </a:t>
            </a:r>
            <a:r>
              <a:rPr lang="en-US" sz="2000" dirty="0">
                <a:latin typeface="Century Gothic" panose="020B0502020202020204" pitchFamily="34" charset="0"/>
              </a:rPr>
              <a:t>Community College System of New Hampshire (CCSNH) is a key partner to the Job Training </a:t>
            </a:r>
            <a:r>
              <a:rPr lang="en-US" sz="2000" dirty="0" smtClean="0">
                <a:latin typeface="Century Gothic" panose="020B0502020202020204" pitchFamily="34" charset="0"/>
              </a:rPr>
              <a:t>Fund.</a:t>
            </a: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Each </a:t>
            </a:r>
            <a:r>
              <a:rPr lang="en-US" sz="2000" dirty="0">
                <a:latin typeface="Century Gothic" panose="020B0502020202020204" pitchFamily="34" charset="0"/>
              </a:rPr>
              <a:t>campus can customize training for the specific needs of a company. </a:t>
            </a:r>
            <a:endParaRPr lang="en-US" sz="2000" dirty="0" smtClean="0">
              <a:latin typeface="Century Gothic" panose="020B0502020202020204" pitchFamily="34" charset="0"/>
            </a:endParaRPr>
          </a:p>
          <a:p>
            <a:pPr marL="285750" indent="-285750">
              <a:spcBef>
                <a:spcPts val="750"/>
              </a:spcBef>
              <a:spcAft>
                <a:spcPts val="600"/>
              </a:spcAft>
              <a:buFont typeface="Arial" panose="020B0604020202020204" pitchFamily="34" charset="0"/>
              <a:buChar char="•"/>
            </a:pPr>
            <a:r>
              <a:rPr lang="en-US" sz="2000" dirty="0" smtClean="0">
                <a:latin typeface="Century Gothic" panose="020B0502020202020204" pitchFamily="34" charset="0"/>
              </a:rPr>
              <a:t>Training </a:t>
            </a:r>
            <a:r>
              <a:rPr lang="en-US" sz="2000" dirty="0">
                <a:latin typeface="Century Gothic" panose="020B0502020202020204" pitchFamily="34" charset="0"/>
              </a:rPr>
              <a:t>can take place on-site or on-campus.</a:t>
            </a:r>
          </a:p>
        </p:txBody>
      </p:sp>
      <p:sp>
        <p:nvSpPr>
          <p:cNvPr id="5" name="Slide Number Placeholder 4"/>
          <p:cNvSpPr>
            <a:spLocks noGrp="1"/>
          </p:cNvSpPr>
          <p:nvPr>
            <p:ph type="sldNum" sz="quarter" idx="12"/>
          </p:nvPr>
        </p:nvSpPr>
        <p:spPr/>
        <p:txBody>
          <a:bodyPr/>
          <a:lstStyle/>
          <a:p>
            <a:fld id="{D57F1E4F-1CFF-5643-939E-217C01CDF565}" type="slidenum">
              <a:rPr lang="en-US" sz="1500" smtClean="0"/>
              <a:pPr/>
              <a:t>8</a:t>
            </a:fld>
            <a:endParaRPr lang="en-US" sz="15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5833"/>
          <a:stretch/>
        </p:blipFill>
        <p:spPr>
          <a:xfrm>
            <a:off x="457200" y="228600"/>
            <a:ext cx="6781800" cy="1467194"/>
          </a:xfrm>
          <a:prstGeom prst="rect">
            <a:avLst/>
          </a:prstGeom>
        </p:spPr>
      </p:pic>
    </p:spTree>
    <p:extLst>
      <p:ext uri="{BB962C8B-B14F-4D97-AF65-F5344CB8AC3E}">
        <p14:creationId xmlns:p14="http://schemas.microsoft.com/office/powerpoint/2010/main" val="332225742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sz="half" idx="4294967295"/>
          </p:nvPr>
        </p:nvSpPr>
        <p:spPr>
          <a:xfrm>
            <a:off x="457200" y="1600200"/>
            <a:ext cx="8046720" cy="4419600"/>
          </a:xfrm>
        </p:spPr>
        <p:txBody>
          <a:bodyPr>
            <a:noAutofit/>
          </a:bodyPr>
          <a:lstStyle/>
          <a:p>
            <a:pPr marL="0" indent="0">
              <a:lnSpc>
                <a:spcPct val="100000"/>
              </a:lnSpc>
              <a:spcAft>
                <a:spcPts val="600"/>
              </a:spcAft>
              <a:buClr>
                <a:schemeClr val="tx1"/>
              </a:buClr>
              <a:buNone/>
            </a:pPr>
            <a:r>
              <a:rPr lang="en-US" sz="2000" b="1" dirty="0" err="1" smtClean="0">
                <a:latin typeface="Century Gothic" panose="020B0502020202020204" pitchFamily="34" charset="0"/>
              </a:rPr>
              <a:t>WorkNowNH</a:t>
            </a:r>
            <a:r>
              <a:rPr lang="en-US" sz="2000" b="1" dirty="0" smtClean="0">
                <a:latin typeface="Century Gothic" panose="020B0502020202020204" pitchFamily="34" charset="0"/>
              </a:rPr>
              <a:t> is </a:t>
            </a:r>
            <a:r>
              <a:rPr lang="en-US" sz="2000" b="1" dirty="0">
                <a:latin typeface="Century Gothic" panose="020B0502020202020204" pitchFamily="34" charset="0"/>
              </a:rPr>
              <a:t>funded </a:t>
            </a:r>
            <a:r>
              <a:rPr lang="en-US" sz="2000" b="1" dirty="0" smtClean="0">
                <a:latin typeface="Century Gothic" panose="020B0502020202020204" pitchFamily="34" charset="0"/>
              </a:rPr>
              <a:t>through the Job Training Fund.</a:t>
            </a:r>
          </a:p>
          <a:p>
            <a:pPr marL="0" indent="0">
              <a:lnSpc>
                <a:spcPct val="100000"/>
              </a:lnSpc>
              <a:spcAft>
                <a:spcPts val="600"/>
              </a:spcAft>
              <a:buClr>
                <a:schemeClr val="tx1"/>
              </a:buClr>
              <a:buNone/>
            </a:pPr>
            <a:r>
              <a:rPr lang="en-US" sz="2000" dirty="0">
                <a:solidFill>
                  <a:srgbClr val="000000"/>
                </a:solidFill>
                <a:latin typeface="Century Gothic" panose="020B0502020202020204" pitchFamily="34" charset="0"/>
                <a:ea typeface="ＭＳ Ｐゴシック" pitchFamily="1" charset="-128"/>
              </a:rPr>
              <a:t>NH Employment Security will be working with </a:t>
            </a:r>
            <a:r>
              <a:rPr lang="en-US" sz="2000" dirty="0" err="1" smtClean="0">
                <a:solidFill>
                  <a:srgbClr val="000000"/>
                </a:solidFill>
                <a:latin typeface="Century Gothic" panose="020B0502020202020204" pitchFamily="34" charset="0"/>
                <a:ea typeface="ＭＳ Ｐゴシック" pitchFamily="1" charset="-128"/>
              </a:rPr>
              <a:t>WorkNowNH</a:t>
            </a:r>
            <a:r>
              <a:rPr lang="en-US" sz="2000" dirty="0" smtClean="0">
                <a:solidFill>
                  <a:srgbClr val="000000"/>
                </a:solidFill>
                <a:latin typeface="Century Gothic" panose="020B0502020202020204" pitchFamily="34" charset="0"/>
                <a:ea typeface="ＭＳ Ｐゴシック" pitchFamily="1" charset="-128"/>
              </a:rPr>
              <a:t> </a:t>
            </a:r>
            <a:r>
              <a:rPr lang="en-US" sz="2000" dirty="0">
                <a:solidFill>
                  <a:srgbClr val="000000"/>
                </a:solidFill>
                <a:latin typeface="Century Gothic" panose="020B0502020202020204" pitchFamily="34" charset="0"/>
                <a:ea typeface="ＭＳ Ｐゴシック" pitchFamily="1" charset="-128"/>
              </a:rPr>
              <a:t>recipients to connect those that are job ready with available job opportunities. For those that are not job ready, they will be offered the support they need to become job ready as quickly as possible. This is a great opportunity for your business to address some of your workforce challenges now</a:t>
            </a:r>
            <a:r>
              <a:rPr lang="en-US" sz="2000" dirty="0" smtClean="0">
                <a:solidFill>
                  <a:srgbClr val="000000"/>
                </a:solidFill>
                <a:latin typeface="Century Gothic" panose="020B0502020202020204" pitchFamily="34" charset="0"/>
                <a:ea typeface="ＭＳ Ｐゴシック" pitchFamily="1" charset="-128"/>
              </a:rPr>
              <a:t>.</a:t>
            </a:r>
            <a:endParaRPr lang="en-US" sz="2000" b="1" dirty="0">
              <a:solidFill>
                <a:srgbClr val="000000"/>
              </a:solidFill>
              <a:latin typeface="Century Gothic" panose="020B0502020202020204" pitchFamily="34" charset="0"/>
              <a:ea typeface="ＭＳ Ｐゴシック" pitchFamily="1" charset="-128"/>
            </a:endParaRPr>
          </a:p>
          <a:p>
            <a:pPr marL="0" indent="0">
              <a:lnSpc>
                <a:spcPct val="100000"/>
              </a:lnSpc>
              <a:spcAft>
                <a:spcPts val="600"/>
              </a:spcAft>
              <a:buClr>
                <a:schemeClr val="tx1"/>
              </a:buClr>
              <a:buNone/>
            </a:pPr>
            <a:r>
              <a:rPr lang="en-US" sz="2000" b="1" dirty="0" smtClean="0">
                <a:latin typeface="Century Gothic" panose="020B0502020202020204" pitchFamily="34" charset="0"/>
              </a:rPr>
              <a:t> To be eligible for WorkNowNH, participants must: </a:t>
            </a:r>
            <a:endParaRPr lang="en-US" sz="2000" b="1" dirty="0">
              <a:latin typeface="Century Gothic" panose="020B0502020202020204" pitchFamily="34" charset="0"/>
            </a:endParaRPr>
          </a:p>
          <a:p>
            <a:pPr marL="626364" lvl="1" indent="-283464">
              <a:lnSpc>
                <a:spcPct val="100000"/>
              </a:lnSpc>
              <a:spcAft>
                <a:spcPts val="600"/>
              </a:spcAft>
              <a:buClr>
                <a:schemeClr val="tx1"/>
              </a:buClr>
            </a:pPr>
            <a:r>
              <a:rPr lang="en-US" dirty="0" smtClean="0">
                <a:latin typeface="Century Gothic" panose="020B0502020202020204" pitchFamily="34" charset="0"/>
              </a:rPr>
              <a:t>Be </a:t>
            </a:r>
            <a:r>
              <a:rPr lang="en-US" dirty="0">
                <a:latin typeface="Century Gothic" panose="020B0502020202020204" pitchFamily="34" charset="0"/>
              </a:rPr>
              <a:t>a Granite Advantage beneficiary (set at 138% of the Federal Poverty Level</a:t>
            </a:r>
            <a:r>
              <a:rPr lang="en-US" dirty="0" smtClean="0">
                <a:latin typeface="Century Gothic" panose="020B0502020202020204" pitchFamily="34" charset="0"/>
              </a:rPr>
              <a:t>), or</a:t>
            </a:r>
          </a:p>
          <a:p>
            <a:pPr marL="626364" lvl="1" indent="-283464">
              <a:lnSpc>
                <a:spcPct val="100000"/>
              </a:lnSpc>
              <a:spcAft>
                <a:spcPts val="600"/>
              </a:spcAft>
              <a:buClr>
                <a:schemeClr val="tx1"/>
              </a:buClr>
            </a:pPr>
            <a:r>
              <a:rPr lang="en-US" dirty="0" smtClean="0">
                <a:latin typeface="Century Gothic" panose="020B0502020202020204" pitchFamily="34" charset="0"/>
              </a:rPr>
              <a:t>Traditional Medicaid recipients</a:t>
            </a:r>
          </a:p>
        </p:txBody>
      </p:sp>
      <p:sp>
        <p:nvSpPr>
          <p:cNvPr id="4" name="Slide Number Placeholder 3"/>
          <p:cNvSpPr>
            <a:spLocks noGrp="1"/>
          </p:cNvSpPr>
          <p:nvPr>
            <p:ph type="sldNum" sz="quarter" idx="12"/>
          </p:nvPr>
        </p:nvSpPr>
        <p:spPr/>
        <p:txBody>
          <a:bodyPr/>
          <a:lstStyle/>
          <a:p>
            <a:fld id="{D57F1E4F-1CFF-5643-939E-217C01CDF565}" type="slidenum">
              <a:rPr lang="en-US" sz="1500" smtClean="0"/>
              <a:pPr/>
              <a:t>9</a:t>
            </a:fld>
            <a:endParaRPr lang="en-US" sz="15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1667"/>
          <a:stretch/>
        </p:blipFill>
        <p:spPr>
          <a:xfrm>
            <a:off x="457200" y="381000"/>
            <a:ext cx="6096000" cy="1219200"/>
          </a:xfrm>
          <a:prstGeom prst="rect">
            <a:avLst/>
          </a:prstGeom>
        </p:spPr>
      </p:pic>
    </p:spTree>
    <p:extLst>
      <p:ext uri="{BB962C8B-B14F-4D97-AF65-F5344CB8AC3E}">
        <p14:creationId xmlns:p14="http://schemas.microsoft.com/office/powerpoint/2010/main" val="395901367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4368</TotalTime>
  <Words>1359</Words>
  <Application>Microsoft Office PowerPoint</Application>
  <PresentationFormat>On-screen Show (4:3)</PresentationFormat>
  <Paragraphs>181</Paragraphs>
  <Slides>22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ＭＳ Ｐゴシック</vt:lpstr>
      <vt:lpstr>Arial</vt:lpstr>
      <vt:lpstr>Calibri</vt:lpstr>
      <vt:lpstr>Calibri Light</vt:lpstr>
      <vt:lpstr>Century Gothic</vt:lpstr>
      <vt:lpstr>Franklin Gothic Medium</vt:lpstr>
      <vt:lpstr>Muli</vt:lpstr>
      <vt:lpstr>Segoe UI</vt:lpstr>
      <vt:lpstr>Segoe UI Black</vt:lpstr>
      <vt:lpstr>Wingdings</vt:lpstr>
      <vt:lpstr>Office Theme</vt:lpstr>
      <vt:lpstr>State of New Hampshire   New Hampshire  Employment Security   Granite State Jobs Act of 2019 Employer Presentation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Reentry Program</vt:lpstr>
      <vt:lpstr>Reentry Program</vt:lpstr>
      <vt:lpstr>Return to Work Program</vt:lpstr>
      <vt:lpstr>Work Opportunity Tax Credit</vt:lpstr>
      <vt:lpstr>Federal Bonding</vt:lpstr>
      <vt:lpstr>Federal Bonding Program Demonstration Grant</vt:lpstr>
      <vt:lpstr>Federal Bonding Program Demonstration Grant</vt:lpstr>
      <vt:lpstr>Federal Bonding Programs</vt:lpstr>
      <vt:lpstr>PowerPoint Presentation</vt:lpstr>
      <vt:lpstr>Apprenticeship Program</vt:lpstr>
      <vt:lpstr>Contact Information</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 Katja</dc:creator>
  <cp:lastModifiedBy>Boughton, Jennifer</cp:lastModifiedBy>
  <cp:revision>412</cp:revision>
  <cp:lastPrinted>2020-01-14T17:21:39Z</cp:lastPrinted>
  <dcterms:created xsi:type="dcterms:W3CDTF">2017-11-28T15:14:14Z</dcterms:created>
  <dcterms:modified xsi:type="dcterms:W3CDTF">2020-02-18T20:04:08Z</dcterms:modified>
</cp:coreProperties>
</file>